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257" r:id="rId2"/>
    <p:sldId id="272" r:id="rId3"/>
    <p:sldId id="311" r:id="rId4"/>
    <p:sldId id="292" r:id="rId5"/>
    <p:sldId id="307" r:id="rId6"/>
    <p:sldId id="258" r:id="rId7"/>
    <p:sldId id="305" r:id="rId8"/>
    <p:sldId id="306" r:id="rId9"/>
    <p:sldId id="312" r:id="rId10"/>
    <p:sldId id="313" r:id="rId11"/>
    <p:sldId id="314" r:id="rId12"/>
    <p:sldId id="2145705906" r:id="rId13"/>
    <p:sldId id="2145705905" r:id="rId14"/>
    <p:sldId id="316" r:id="rId15"/>
    <p:sldId id="309" r:id="rId16"/>
    <p:sldId id="2145705909" r:id="rId17"/>
    <p:sldId id="315" r:id="rId18"/>
    <p:sldId id="308" r:id="rId19"/>
    <p:sldId id="2145705907" r:id="rId20"/>
    <p:sldId id="284" r:id="rId21"/>
    <p:sldId id="2145705908" r:id="rId22"/>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043" autoAdjust="0"/>
  </p:normalViewPr>
  <p:slideViewPr>
    <p:cSldViewPr snapToGrid="0">
      <p:cViewPr varScale="1">
        <p:scale>
          <a:sx n="65" d="100"/>
          <a:sy n="65" d="100"/>
        </p:scale>
        <p:origin x="724" y="56"/>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0" d="100"/>
          <a:sy n="90"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Type IIR Masks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4"/>
          <c:order val="0"/>
          <c:tx>
            <c:strRef>
              <c:f>Calculations!$L$32</c:f>
              <c:strCache>
                <c:ptCount val="1"/>
                <c:pt idx="0">
                  <c:v>Very Poor (%)</c:v>
                </c:pt>
              </c:strCache>
            </c:strRef>
          </c:tx>
          <c:spPr>
            <a:solidFill>
              <a:srgbClr val="FF0000"/>
            </a:solidFill>
            <a:ln>
              <a:noFill/>
            </a:ln>
            <a:effectLst/>
          </c:spPr>
          <c:invertIfNegative val="0"/>
          <c:cat>
            <c:strRef>
              <c:f>Calculations!$M$27:$U$27</c:f>
              <c:strCache>
                <c:ptCount val="9"/>
                <c:pt idx="0">
                  <c:v>Donning/Doffing</c:v>
                </c:pt>
                <c:pt idx="1">
                  <c:v>Comfort</c:v>
                </c:pt>
                <c:pt idx="2">
                  <c:v>Fit for purpose</c:v>
                </c:pt>
                <c:pt idx="3">
                  <c:v>Fit on wearer</c:v>
                </c:pt>
                <c:pt idx="4">
                  <c:v>Size options</c:v>
                </c:pt>
                <c:pt idx="5">
                  <c:v>Construction/Design</c:v>
                </c:pt>
                <c:pt idx="6">
                  <c:v>Personal Temperature</c:v>
                </c:pt>
                <c:pt idx="7">
                  <c:v>Skin Irritation due to prolonged exposure</c:v>
                </c:pt>
                <c:pt idx="8">
                  <c:v>Ability to communicate clearly</c:v>
                </c:pt>
              </c:strCache>
            </c:strRef>
          </c:cat>
          <c:val>
            <c:numRef>
              <c:f>Calculations!$M$32:$U$32</c:f>
              <c:numCache>
                <c:formatCode>0%</c:formatCode>
                <c:ptCount val="9"/>
                <c:pt idx="0">
                  <c:v>1.0752688172043012E-2</c:v>
                </c:pt>
                <c:pt idx="1">
                  <c:v>0.13978494623655913</c:v>
                </c:pt>
                <c:pt idx="2">
                  <c:v>6.4516129032258063E-2</c:v>
                </c:pt>
                <c:pt idx="3">
                  <c:v>0.12903225806451613</c:v>
                </c:pt>
                <c:pt idx="4">
                  <c:v>0.29032258064516131</c:v>
                </c:pt>
                <c:pt idx="5">
                  <c:v>0.11827956989247312</c:v>
                </c:pt>
                <c:pt idx="6">
                  <c:v>0.18279569892473119</c:v>
                </c:pt>
                <c:pt idx="7">
                  <c:v>0.26881720430107525</c:v>
                </c:pt>
                <c:pt idx="8">
                  <c:v>0.25806451612903225</c:v>
                </c:pt>
              </c:numCache>
            </c:numRef>
          </c:val>
          <c:extLst>
            <c:ext xmlns:c16="http://schemas.microsoft.com/office/drawing/2014/chart" uri="{C3380CC4-5D6E-409C-BE32-E72D297353CC}">
              <c16:uniqueId val="{00000000-C65B-4C7F-925A-B1619CDCDE52}"/>
            </c:ext>
          </c:extLst>
        </c:ser>
        <c:ser>
          <c:idx val="3"/>
          <c:order val="1"/>
          <c:tx>
            <c:strRef>
              <c:f>Calculations!$L$31</c:f>
              <c:strCache>
                <c:ptCount val="1"/>
                <c:pt idx="0">
                  <c:v>Poor (%)</c:v>
                </c:pt>
              </c:strCache>
            </c:strRef>
          </c:tx>
          <c:spPr>
            <a:solidFill>
              <a:srgbClr val="FF9900"/>
            </a:solidFill>
            <a:ln>
              <a:noFill/>
            </a:ln>
            <a:effectLst/>
          </c:spPr>
          <c:invertIfNegative val="0"/>
          <c:cat>
            <c:strRef>
              <c:f>Calculations!$M$27:$U$27</c:f>
              <c:strCache>
                <c:ptCount val="9"/>
                <c:pt idx="0">
                  <c:v>Donning/Doffing</c:v>
                </c:pt>
                <c:pt idx="1">
                  <c:v>Comfort</c:v>
                </c:pt>
                <c:pt idx="2">
                  <c:v>Fit for purpose</c:v>
                </c:pt>
                <c:pt idx="3">
                  <c:v>Fit on wearer</c:v>
                </c:pt>
                <c:pt idx="4">
                  <c:v>Size options</c:v>
                </c:pt>
                <c:pt idx="5">
                  <c:v>Construction/Design</c:v>
                </c:pt>
                <c:pt idx="6">
                  <c:v>Personal Temperature</c:v>
                </c:pt>
                <c:pt idx="7">
                  <c:v>Skin Irritation due to prolonged exposure</c:v>
                </c:pt>
                <c:pt idx="8">
                  <c:v>Ability to communicate clearly</c:v>
                </c:pt>
              </c:strCache>
            </c:strRef>
          </c:cat>
          <c:val>
            <c:numRef>
              <c:f>Calculations!$M$31:$U$31</c:f>
              <c:numCache>
                <c:formatCode>0%</c:formatCode>
                <c:ptCount val="9"/>
                <c:pt idx="0">
                  <c:v>7.5268817204301078E-2</c:v>
                </c:pt>
                <c:pt idx="1">
                  <c:v>0.21505376344086022</c:v>
                </c:pt>
                <c:pt idx="2">
                  <c:v>0.19354838709677419</c:v>
                </c:pt>
                <c:pt idx="3">
                  <c:v>0.21505376344086022</c:v>
                </c:pt>
                <c:pt idx="4">
                  <c:v>0.30107526881720431</c:v>
                </c:pt>
                <c:pt idx="5">
                  <c:v>0.19354838709677419</c:v>
                </c:pt>
                <c:pt idx="6">
                  <c:v>0.29032258064516131</c:v>
                </c:pt>
                <c:pt idx="7">
                  <c:v>0.33333333333333331</c:v>
                </c:pt>
                <c:pt idx="8">
                  <c:v>0.37634408602150538</c:v>
                </c:pt>
              </c:numCache>
            </c:numRef>
          </c:val>
          <c:extLst>
            <c:ext xmlns:c16="http://schemas.microsoft.com/office/drawing/2014/chart" uri="{C3380CC4-5D6E-409C-BE32-E72D297353CC}">
              <c16:uniqueId val="{00000001-C65B-4C7F-925A-B1619CDCDE52}"/>
            </c:ext>
          </c:extLst>
        </c:ser>
        <c:ser>
          <c:idx val="2"/>
          <c:order val="2"/>
          <c:tx>
            <c:strRef>
              <c:f>Calculations!$L$30</c:f>
              <c:strCache>
                <c:ptCount val="1"/>
                <c:pt idx="0">
                  <c:v>OK (%)</c:v>
                </c:pt>
              </c:strCache>
            </c:strRef>
          </c:tx>
          <c:spPr>
            <a:solidFill>
              <a:schemeClr val="bg1">
                <a:lumMod val="85000"/>
              </a:schemeClr>
            </a:solidFill>
            <a:ln>
              <a:noFill/>
            </a:ln>
            <a:effectLst/>
          </c:spPr>
          <c:invertIfNegative val="0"/>
          <c:cat>
            <c:strRef>
              <c:f>Calculations!$M$27:$U$27</c:f>
              <c:strCache>
                <c:ptCount val="9"/>
                <c:pt idx="0">
                  <c:v>Donning/Doffing</c:v>
                </c:pt>
                <c:pt idx="1">
                  <c:v>Comfort</c:v>
                </c:pt>
                <c:pt idx="2">
                  <c:v>Fit for purpose</c:v>
                </c:pt>
                <c:pt idx="3">
                  <c:v>Fit on wearer</c:v>
                </c:pt>
                <c:pt idx="4">
                  <c:v>Size options</c:v>
                </c:pt>
                <c:pt idx="5">
                  <c:v>Construction/Design</c:v>
                </c:pt>
                <c:pt idx="6">
                  <c:v>Personal Temperature</c:v>
                </c:pt>
                <c:pt idx="7">
                  <c:v>Skin Irritation due to prolonged exposure</c:v>
                </c:pt>
                <c:pt idx="8">
                  <c:v>Ability to communicate clearly</c:v>
                </c:pt>
              </c:strCache>
            </c:strRef>
          </c:cat>
          <c:val>
            <c:numRef>
              <c:f>Calculations!$M$30:$U$30</c:f>
              <c:numCache>
                <c:formatCode>0%</c:formatCode>
                <c:ptCount val="9"/>
                <c:pt idx="0">
                  <c:v>0.4731182795698925</c:v>
                </c:pt>
                <c:pt idx="1">
                  <c:v>0.43010752688172044</c:v>
                </c:pt>
                <c:pt idx="2">
                  <c:v>0.44086021505376344</c:v>
                </c:pt>
                <c:pt idx="3">
                  <c:v>0.43010752688172044</c:v>
                </c:pt>
                <c:pt idx="4">
                  <c:v>0.30107526881720431</c:v>
                </c:pt>
                <c:pt idx="5">
                  <c:v>0.54838709677419351</c:v>
                </c:pt>
                <c:pt idx="6">
                  <c:v>0.41935483870967744</c:v>
                </c:pt>
                <c:pt idx="7">
                  <c:v>0.30107526881720431</c:v>
                </c:pt>
                <c:pt idx="8">
                  <c:v>0.26881720430107525</c:v>
                </c:pt>
              </c:numCache>
            </c:numRef>
          </c:val>
          <c:extLst>
            <c:ext xmlns:c16="http://schemas.microsoft.com/office/drawing/2014/chart" uri="{C3380CC4-5D6E-409C-BE32-E72D297353CC}">
              <c16:uniqueId val="{00000002-C65B-4C7F-925A-B1619CDCDE52}"/>
            </c:ext>
          </c:extLst>
        </c:ser>
        <c:ser>
          <c:idx val="1"/>
          <c:order val="3"/>
          <c:tx>
            <c:strRef>
              <c:f>Calculations!$L$29</c:f>
              <c:strCache>
                <c:ptCount val="1"/>
                <c:pt idx="0">
                  <c:v>Good (%)</c:v>
                </c:pt>
              </c:strCache>
            </c:strRef>
          </c:tx>
          <c:spPr>
            <a:solidFill>
              <a:schemeClr val="accent6">
                <a:lumMod val="60000"/>
                <a:lumOff val="40000"/>
              </a:schemeClr>
            </a:solidFill>
            <a:ln>
              <a:noFill/>
            </a:ln>
            <a:effectLst/>
          </c:spPr>
          <c:invertIfNegative val="0"/>
          <c:cat>
            <c:strRef>
              <c:f>Calculations!$M$27:$U$27</c:f>
              <c:strCache>
                <c:ptCount val="9"/>
                <c:pt idx="0">
                  <c:v>Donning/Doffing</c:v>
                </c:pt>
                <c:pt idx="1">
                  <c:v>Comfort</c:v>
                </c:pt>
                <c:pt idx="2">
                  <c:v>Fit for purpose</c:v>
                </c:pt>
                <c:pt idx="3">
                  <c:v>Fit on wearer</c:v>
                </c:pt>
                <c:pt idx="4">
                  <c:v>Size options</c:v>
                </c:pt>
                <c:pt idx="5">
                  <c:v>Construction/Design</c:v>
                </c:pt>
                <c:pt idx="6">
                  <c:v>Personal Temperature</c:v>
                </c:pt>
                <c:pt idx="7">
                  <c:v>Skin Irritation due to prolonged exposure</c:v>
                </c:pt>
                <c:pt idx="8">
                  <c:v>Ability to communicate clearly</c:v>
                </c:pt>
              </c:strCache>
            </c:strRef>
          </c:cat>
          <c:val>
            <c:numRef>
              <c:f>Calculations!$M$29:$U$29</c:f>
              <c:numCache>
                <c:formatCode>0%</c:formatCode>
                <c:ptCount val="9"/>
                <c:pt idx="0">
                  <c:v>0.30107526881720431</c:v>
                </c:pt>
                <c:pt idx="1">
                  <c:v>0.16129032258064516</c:v>
                </c:pt>
                <c:pt idx="2">
                  <c:v>0.25806451612903225</c:v>
                </c:pt>
                <c:pt idx="3">
                  <c:v>0.19354838709677419</c:v>
                </c:pt>
                <c:pt idx="4">
                  <c:v>9.6774193548387094E-2</c:v>
                </c:pt>
                <c:pt idx="5">
                  <c:v>0.11827956989247312</c:v>
                </c:pt>
                <c:pt idx="6">
                  <c:v>8.6021505376344093E-2</c:v>
                </c:pt>
                <c:pt idx="7">
                  <c:v>7.5268817204301078E-2</c:v>
                </c:pt>
                <c:pt idx="8">
                  <c:v>6.4516129032258063E-2</c:v>
                </c:pt>
              </c:numCache>
            </c:numRef>
          </c:val>
          <c:extLst>
            <c:ext xmlns:c16="http://schemas.microsoft.com/office/drawing/2014/chart" uri="{C3380CC4-5D6E-409C-BE32-E72D297353CC}">
              <c16:uniqueId val="{00000003-C65B-4C7F-925A-B1619CDCDE52}"/>
            </c:ext>
          </c:extLst>
        </c:ser>
        <c:ser>
          <c:idx val="0"/>
          <c:order val="4"/>
          <c:tx>
            <c:strRef>
              <c:f>Calculations!$L$28</c:f>
              <c:strCache>
                <c:ptCount val="1"/>
                <c:pt idx="0">
                  <c:v>Very Good (%)</c:v>
                </c:pt>
              </c:strCache>
            </c:strRef>
          </c:tx>
          <c:spPr>
            <a:solidFill>
              <a:schemeClr val="accent6"/>
            </a:solidFill>
            <a:ln>
              <a:noFill/>
            </a:ln>
            <a:effectLst/>
          </c:spPr>
          <c:invertIfNegative val="0"/>
          <c:cat>
            <c:strRef>
              <c:f>Calculations!$M$27:$U$27</c:f>
              <c:strCache>
                <c:ptCount val="9"/>
                <c:pt idx="0">
                  <c:v>Donning/Doffing</c:v>
                </c:pt>
                <c:pt idx="1">
                  <c:v>Comfort</c:v>
                </c:pt>
                <c:pt idx="2">
                  <c:v>Fit for purpose</c:v>
                </c:pt>
                <c:pt idx="3">
                  <c:v>Fit on wearer</c:v>
                </c:pt>
                <c:pt idx="4">
                  <c:v>Size options</c:v>
                </c:pt>
                <c:pt idx="5">
                  <c:v>Construction/Design</c:v>
                </c:pt>
                <c:pt idx="6">
                  <c:v>Personal Temperature</c:v>
                </c:pt>
                <c:pt idx="7">
                  <c:v>Skin Irritation due to prolonged exposure</c:v>
                </c:pt>
                <c:pt idx="8">
                  <c:v>Ability to communicate clearly</c:v>
                </c:pt>
              </c:strCache>
            </c:strRef>
          </c:cat>
          <c:val>
            <c:numRef>
              <c:f>Calculations!$M$28:$U$28</c:f>
              <c:numCache>
                <c:formatCode>0%</c:formatCode>
                <c:ptCount val="9"/>
                <c:pt idx="0">
                  <c:v>0.13978494623655913</c:v>
                </c:pt>
                <c:pt idx="1">
                  <c:v>5.3763440860215055E-2</c:v>
                </c:pt>
                <c:pt idx="2">
                  <c:v>4.3010752688172046E-2</c:v>
                </c:pt>
                <c:pt idx="3">
                  <c:v>3.2258064516129031E-2</c:v>
                </c:pt>
                <c:pt idx="4">
                  <c:v>1.0752688172043012E-2</c:v>
                </c:pt>
                <c:pt idx="5">
                  <c:v>2.1505376344086023E-2</c:v>
                </c:pt>
                <c:pt idx="6">
                  <c:v>2.1505376344086023E-2</c:v>
                </c:pt>
                <c:pt idx="7">
                  <c:v>2.1505376344086023E-2</c:v>
                </c:pt>
                <c:pt idx="8">
                  <c:v>3.2258064516129031E-2</c:v>
                </c:pt>
              </c:numCache>
            </c:numRef>
          </c:val>
          <c:extLst>
            <c:ext xmlns:c16="http://schemas.microsoft.com/office/drawing/2014/chart" uri="{C3380CC4-5D6E-409C-BE32-E72D297353CC}">
              <c16:uniqueId val="{00000004-C65B-4C7F-925A-B1619CDCDE52}"/>
            </c:ext>
          </c:extLst>
        </c:ser>
        <c:dLbls>
          <c:showLegendKey val="0"/>
          <c:showVal val="0"/>
          <c:showCatName val="0"/>
          <c:showSerName val="0"/>
          <c:showPercent val="0"/>
          <c:showBubbleSize val="0"/>
        </c:dLbls>
        <c:gapWidth val="150"/>
        <c:overlap val="100"/>
        <c:axId val="11842271"/>
        <c:axId val="11842687"/>
      </c:barChart>
      <c:catAx>
        <c:axId val="11842271"/>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42687"/>
        <c:crosses val="autoZero"/>
        <c:auto val="1"/>
        <c:lblAlgn val="ctr"/>
        <c:lblOffset val="100"/>
        <c:noMultiLvlLbl val="0"/>
      </c:catAx>
      <c:valAx>
        <c:axId val="11842687"/>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4227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venir Next LT Pro"/>
              </a:defRPr>
            </a:pPr>
            <a:r>
              <a:rPr lang="en-GB" sz="1400" b="0" i="0" u="none" strike="noStrike" kern="1200" cap="none" spc="0" baseline="0">
                <a:solidFill>
                  <a:srgbClr val="595959"/>
                </a:solidFill>
                <a:uFillTx/>
                <a:latin typeface="Avenir Next LT Pro"/>
              </a:rPr>
              <a:t>Type IIR Masks </a:t>
            </a:r>
          </a:p>
        </c:rich>
      </c:tx>
      <c:overlay val="0"/>
      <c:spPr>
        <a:noFill/>
        <a:ln>
          <a:noFill/>
        </a:ln>
      </c:spPr>
    </c:title>
    <c:autoTitleDeleted val="0"/>
    <c:plotArea>
      <c:layout/>
      <c:barChart>
        <c:barDir val="bar"/>
        <c:grouping val="stacked"/>
        <c:varyColors val="0"/>
        <c:ser>
          <c:idx val="0"/>
          <c:order val="0"/>
          <c:tx>
            <c:v>Very Poor (%)</c:v>
          </c:tx>
          <c:spPr>
            <a:solidFill>
              <a:srgbClr val="FF0000"/>
            </a:solidFill>
            <a:ln>
              <a:noFill/>
            </a:ln>
          </c:spPr>
          <c:invertIfNegative val="0"/>
          <c:cat>
            <c:strLit>
              <c:ptCount val="9"/>
              <c:pt idx="0">
                <c:v>Donning/Doffing</c:v>
              </c:pt>
              <c:pt idx="1">
                <c:v>Comfort</c:v>
              </c:pt>
              <c:pt idx="2">
                <c:v>Fit for purpose</c:v>
              </c:pt>
              <c:pt idx="3">
                <c:v>Fit on wearer</c:v>
              </c:pt>
              <c:pt idx="4">
                <c:v>Size options</c:v>
              </c:pt>
              <c:pt idx="5">
                <c:v>Construction/Design</c:v>
              </c:pt>
              <c:pt idx="6">
                <c:v>Personal Temperature</c:v>
              </c:pt>
              <c:pt idx="7">
                <c:v>Skin Irritation due to prolonged exposure</c:v>
              </c:pt>
              <c:pt idx="8">
                <c:v>Ability to communicate clearly</c:v>
              </c:pt>
            </c:strLit>
          </c:cat>
          <c:val>
            <c:numLit>
              <c:formatCode>General</c:formatCode>
              <c:ptCount val="9"/>
              <c:pt idx="0">
                <c:v>1.0752688172043012E-2</c:v>
              </c:pt>
              <c:pt idx="1">
                <c:v>0.13978494623655913</c:v>
              </c:pt>
              <c:pt idx="2">
                <c:v>6.4516129032258063E-2</c:v>
              </c:pt>
              <c:pt idx="3">
                <c:v>0.12903225806451613</c:v>
              </c:pt>
              <c:pt idx="4">
                <c:v>0.29032258064516131</c:v>
              </c:pt>
              <c:pt idx="5">
                <c:v>0.11827956989247312</c:v>
              </c:pt>
              <c:pt idx="6">
                <c:v>0.18279569892473119</c:v>
              </c:pt>
              <c:pt idx="7">
                <c:v>0.26881720430107525</c:v>
              </c:pt>
              <c:pt idx="8">
                <c:v>0.25806451612903225</c:v>
              </c:pt>
            </c:numLit>
          </c:val>
          <c:extLst>
            <c:ext xmlns:c16="http://schemas.microsoft.com/office/drawing/2014/chart" uri="{C3380CC4-5D6E-409C-BE32-E72D297353CC}">
              <c16:uniqueId val="{00000000-2561-487F-81AB-F88AAC2CC6B4}"/>
            </c:ext>
          </c:extLst>
        </c:ser>
        <c:ser>
          <c:idx val="1"/>
          <c:order val="1"/>
          <c:tx>
            <c:v>Poor (%)</c:v>
          </c:tx>
          <c:spPr>
            <a:solidFill>
              <a:srgbClr val="FF9900"/>
            </a:solidFill>
            <a:ln>
              <a:noFill/>
            </a:ln>
          </c:spPr>
          <c:invertIfNegative val="0"/>
          <c:cat>
            <c:strLit>
              <c:ptCount val="9"/>
              <c:pt idx="0">
                <c:v>Donning/Doffing</c:v>
              </c:pt>
              <c:pt idx="1">
                <c:v>Comfort</c:v>
              </c:pt>
              <c:pt idx="2">
                <c:v>Fit for purpose</c:v>
              </c:pt>
              <c:pt idx="3">
                <c:v>Fit on wearer</c:v>
              </c:pt>
              <c:pt idx="4">
                <c:v>Size options</c:v>
              </c:pt>
              <c:pt idx="5">
                <c:v>Construction/Design</c:v>
              </c:pt>
              <c:pt idx="6">
                <c:v>Personal Temperature</c:v>
              </c:pt>
              <c:pt idx="7">
                <c:v>Skin Irritation due to prolonged exposure</c:v>
              </c:pt>
              <c:pt idx="8">
                <c:v>Ability to communicate clearly</c:v>
              </c:pt>
            </c:strLit>
          </c:cat>
          <c:val>
            <c:numLit>
              <c:formatCode>General</c:formatCode>
              <c:ptCount val="9"/>
              <c:pt idx="0">
                <c:v>7.5268817204301078E-2</c:v>
              </c:pt>
              <c:pt idx="1">
                <c:v>0.21505376344086022</c:v>
              </c:pt>
              <c:pt idx="2">
                <c:v>0.19354838709677419</c:v>
              </c:pt>
              <c:pt idx="3">
                <c:v>0.21505376344086022</c:v>
              </c:pt>
              <c:pt idx="4">
                <c:v>0.30107526881720431</c:v>
              </c:pt>
              <c:pt idx="5">
                <c:v>0.19354838709677419</c:v>
              </c:pt>
              <c:pt idx="6">
                <c:v>0.29032258064516131</c:v>
              </c:pt>
              <c:pt idx="7">
                <c:v>0.33333333333333331</c:v>
              </c:pt>
              <c:pt idx="8">
                <c:v>0.37634408602150538</c:v>
              </c:pt>
            </c:numLit>
          </c:val>
          <c:extLst>
            <c:ext xmlns:c16="http://schemas.microsoft.com/office/drawing/2014/chart" uri="{C3380CC4-5D6E-409C-BE32-E72D297353CC}">
              <c16:uniqueId val="{00000001-2561-487F-81AB-F88AAC2CC6B4}"/>
            </c:ext>
          </c:extLst>
        </c:ser>
        <c:ser>
          <c:idx val="2"/>
          <c:order val="2"/>
          <c:tx>
            <c:v>OK (%)</c:v>
          </c:tx>
          <c:spPr>
            <a:solidFill>
              <a:srgbClr val="D9D9D9"/>
            </a:solidFill>
            <a:ln>
              <a:noFill/>
            </a:ln>
          </c:spPr>
          <c:invertIfNegative val="0"/>
          <c:cat>
            <c:strLit>
              <c:ptCount val="9"/>
              <c:pt idx="0">
                <c:v>Donning/Doffing</c:v>
              </c:pt>
              <c:pt idx="1">
                <c:v>Comfort</c:v>
              </c:pt>
              <c:pt idx="2">
                <c:v>Fit for purpose</c:v>
              </c:pt>
              <c:pt idx="3">
                <c:v>Fit on wearer</c:v>
              </c:pt>
              <c:pt idx="4">
                <c:v>Size options</c:v>
              </c:pt>
              <c:pt idx="5">
                <c:v>Construction/Design</c:v>
              </c:pt>
              <c:pt idx="6">
                <c:v>Personal Temperature</c:v>
              </c:pt>
              <c:pt idx="7">
                <c:v>Skin Irritation due to prolonged exposure</c:v>
              </c:pt>
              <c:pt idx="8">
                <c:v>Ability to communicate clearly</c:v>
              </c:pt>
            </c:strLit>
          </c:cat>
          <c:val>
            <c:numLit>
              <c:formatCode>General</c:formatCode>
              <c:ptCount val="9"/>
              <c:pt idx="0">
                <c:v>0.4731182795698925</c:v>
              </c:pt>
              <c:pt idx="1">
                <c:v>0.43010752688172044</c:v>
              </c:pt>
              <c:pt idx="2">
                <c:v>0.44086021505376344</c:v>
              </c:pt>
              <c:pt idx="3">
                <c:v>0.43010752688172044</c:v>
              </c:pt>
              <c:pt idx="4">
                <c:v>0.30107526881720431</c:v>
              </c:pt>
              <c:pt idx="5">
                <c:v>0.54838709677419351</c:v>
              </c:pt>
              <c:pt idx="6">
                <c:v>0.41935483870967744</c:v>
              </c:pt>
              <c:pt idx="7">
                <c:v>0.30107526881720431</c:v>
              </c:pt>
              <c:pt idx="8">
                <c:v>0.26881720430107525</c:v>
              </c:pt>
            </c:numLit>
          </c:val>
          <c:extLst>
            <c:ext xmlns:c16="http://schemas.microsoft.com/office/drawing/2014/chart" uri="{C3380CC4-5D6E-409C-BE32-E72D297353CC}">
              <c16:uniqueId val="{00000002-2561-487F-81AB-F88AAC2CC6B4}"/>
            </c:ext>
          </c:extLst>
        </c:ser>
        <c:ser>
          <c:idx val="3"/>
          <c:order val="3"/>
          <c:tx>
            <c:v>Good (%)</c:v>
          </c:tx>
          <c:spPr>
            <a:solidFill>
              <a:srgbClr val="88A8E2"/>
            </a:solidFill>
            <a:ln>
              <a:noFill/>
            </a:ln>
          </c:spPr>
          <c:invertIfNegative val="0"/>
          <c:cat>
            <c:strLit>
              <c:ptCount val="9"/>
              <c:pt idx="0">
                <c:v>Donning/Doffing</c:v>
              </c:pt>
              <c:pt idx="1">
                <c:v>Comfort</c:v>
              </c:pt>
              <c:pt idx="2">
                <c:v>Fit for purpose</c:v>
              </c:pt>
              <c:pt idx="3">
                <c:v>Fit on wearer</c:v>
              </c:pt>
              <c:pt idx="4">
                <c:v>Size options</c:v>
              </c:pt>
              <c:pt idx="5">
                <c:v>Construction/Design</c:v>
              </c:pt>
              <c:pt idx="6">
                <c:v>Personal Temperature</c:v>
              </c:pt>
              <c:pt idx="7">
                <c:v>Skin Irritation due to prolonged exposure</c:v>
              </c:pt>
              <c:pt idx="8">
                <c:v>Ability to communicate clearly</c:v>
              </c:pt>
            </c:strLit>
          </c:cat>
          <c:val>
            <c:numLit>
              <c:formatCode>General</c:formatCode>
              <c:ptCount val="9"/>
              <c:pt idx="0">
                <c:v>0.30107526881720431</c:v>
              </c:pt>
              <c:pt idx="1">
                <c:v>0.16129032258064516</c:v>
              </c:pt>
              <c:pt idx="2">
                <c:v>0.25806451612903225</c:v>
              </c:pt>
              <c:pt idx="3">
                <c:v>0.19354838709677419</c:v>
              </c:pt>
              <c:pt idx="4">
                <c:v>9.6774193548387094E-2</c:v>
              </c:pt>
              <c:pt idx="5">
                <c:v>0.11827956989247312</c:v>
              </c:pt>
              <c:pt idx="6">
                <c:v>8.6021505376344093E-2</c:v>
              </c:pt>
              <c:pt idx="7">
                <c:v>7.5268817204301078E-2</c:v>
              </c:pt>
              <c:pt idx="8">
                <c:v>6.4516129032258063E-2</c:v>
              </c:pt>
            </c:numLit>
          </c:val>
          <c:extLst>
            <c:ext xmlns:c16="http://schemas.microsoft.com/office/drawing/2014/chart" uri="{C3380CC4-5D6E-409C-BE32-E72D297353CC}">
              <c16:uniqueId val="{00000003-2561-487F-81AB-F88AAC2CC6B4}"/>
            </c:ext>
          </c:extLst>
        </c:ser>
        <c:ser>
          <c:idx val="4"/>
          <c:order val="4"/>
          <c:tx>
            <c:v>Very Good (%)</c:v>
          </c:tx>
          <c:spPr>
            <a:solidFill>
              <a:srgbClr val="386ECE"/>
            </a:solidFill>
            <a:ln>
              <a:noFill/>
            </a:ln>
          </c:spPr>
          <c:invertIfNegative val="0"/>
          <c:cat>
            <c:strLit>
              <c:ptCount val="9"/>
              <c:pt idx="0">
                <c:v>Donning/Doffing</c:v>
              </c:pt>
              <c:pt idx="1">
                <c:v>Comfort</c:v>
              </c:pt>
              <c:pt idx="2">
                <c:v>Fit for purpose</c:v>
              </c:pt>
              <c:pt idx="3">
                <c:v>Fit on wearer</c:v>
              </c:pt>
              <c:pt idx="4">
                <c:v>Size options</c:v>
              </c:pt>
              <c:pt idx="5">
                <c:v>Construction/Design</c:v>
              </c:pt>
              <c:pt idx="6">
                <c:v>Personal Temperature</c:v>
              </c:pt>
              <c:pt idx="7">
                <c:v>Skin Irritation due to prolonged exposure</c:v>
              </c:pt>
              <c:pt idx="8">
                <c:v>Ability to communicate clearly</c:v>
              </c:pt>
            </c:strLit>
          </c:cat>
          <c:val>
            <c:numLit>
              <c:formatCode>General</c:formatCode>
              <c:ptCount val="9"/>
              <c:pt idx="0">
                <c:v>0.13978494623655913</c:v>
              </c:pt>
              <c:pt idx="1">
                <c:v>5.3763440860215055E-2</c:v>
              </c:pt>
              <c:pt idx="2">
                <c:v>4.3010752688172046E-2</c:v>
              </c:pt>
              <c:pt idx="3">
                <c:v>3.2258064516129031E-2</c:v>
              </c:pt>
              <c:pt idx="4">
                <c:v>1.0752688172043012E-2</c:v>
              </c:pt>
              <c:pt idx="5">
                <c:v>2.1505376344086023E-2</c:v>
              </c:pt>
              <c:pt idx="6">
                <c:v>2.1505376344086023E-2</c:v>
              </c:pt>
              <c:pt idx="7">
                <c:v>2.1505376344086023E-2</c:v>
              </c:pt>
              <c:pt idx="8">
                <c:v>3.2258064516129031E-2</c:v>
              </c:pt>
            </c:numLit>
          </c:val>
          <c:extLst>
            <c:ext xmlns:c16="http://schemas.microsoft.com/office/drawing/2014/chart" uri="{C3380CC4-5D6E-409C-BE32-E72D297353CC}">
              <c16:uniqueId val="{00000004-2561-487F-81AB-F88AAC2CC6B4}"/>
            </c:ext>
          </c:extLst>
        </c:ser>
        <c:dLbls>
          <c:showLegendKey val="0"/>
          <c:showVal val="0"/>
          <c:showCatName val="0"/>
          <c:showSerName val="0"/>
          <c:showPercent val="0"/>
          <c:showBubbleSize val="0"/>
        </c:dLbls>
        <c:gapWidth val="150"/>
        <c:overlap val="100"/>
        <c:axId val="263530176"/>
        <c:axId val="263532336"/>
      </c:barChart>
      <c:valAx>
        <c:axId val="263532336"/>
        <c:scaling>
          <c:orientation val="minMax"/>
          <c:max val="1"/>
        </c:scaling>
        <c:delete val="0"/>
        <c:axPos val="b"/>
        <c:majorGridlines>
          <c:spPr>
            <a:ln w="9528" cap="flat">
              <a:solidFill>
                <a:srgbClr val="D9D9D9"/>
              </a:solidFill>
              <a:prstDash val="solid"/>
              <a:round/>
            </a:ln>
          </c:spPr>
        </c:majorGridlines>
        <c:numFmt formatCode="0%" sourceLinked="0"/>
        <c:majorTickMark val="out"/>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crossAx val="263530176"/>
        <c:crosses val="autoZero"/>
        <c:crossBetween val="between"/>
      </c:valAx>
      <c:catAx>
        <c:axId val="263530176"/>
        <c:scaling>
          <c:orientation val="minMax"/>
        </c:scaling>
        <c:delete val="0"/>
        <c:axPos val="l"/>
        <c:numFmt formatCode="General" sourceLinked="0"/>
        <c:majorTickMark val="out"/>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crossAx val="263532336"/>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venir Next LT Pro"/>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venir Next LT Pro"/>
              </a:defRPr>
            </a:pPr>
            <a:r>
              <a:rPr lang="en-GB" sz="1400" b="0" i="0" u="none" strike="noStrike" kern="1200" cap="none" spc="0" baseline="0">
                <a:solidFill>
                  <a:srgbClr val="595959"/>
                </a:solidFill>
                <a:uFillTx/>
                <a:latin typeface="Avenir Next LT Pro"/>
              </a:rPr>
              <a:t>FFP3</a:t>
            </a:r>
          </a:p>
        </c:rich>
      </c:tx>
      <c:overlay val="0"/>
      <c:spPr>
        <a:noFill/>
        <a:ln>
          <a:noFill/>
        </a:ln>
      </c:spPr>
    </c:title>
    <c:autoTitleDeleted val="0"/>
    <c:plotArea>
      <c:layout/>
      <c:barChart>
        <c:barDir val="bar"/>
        <c:grouping val="stacked"/>
        <c:varyColors val="0"/>
        <c:ser>
          <c:idx val="0"/>
          <c:order val="0"/>
          <c:tx>
            <c:v>Very Poor (%)</c:v>
          </c:tx>
          <c:spPr>
            <a:solidFill>
              <a:srgbClr val="FF0000"/>
            </a:solidFill>
            <a:ln>
              <a:noFill/>
            </a:ln>
          </c:spPr>
          <c:invertIfNegative val="0"/>
          <c:cat>
            <c:strLit>
              <c:ptCount val="9"/>
              <c:pt idx="0">
                <c:v>Donning/Doffing</c:v>
              </c:pt>
              <c:pt idx="1">
                <c:v>Comfort</c:v>
              </c:pt>
              <c:pt idx="2">
                <c:v>Fit for purpose</c:v>
              </c:pt>
              <c:pt idx="3">
                <c:v>Fit on wearer</c:v>
              </c:pt>
              <c:pt idx="4">
                <c:v>Size options</c:v>
              </c:pt>
              <c:pt idx="5">
                <c:v>Construction/Design</c:v>
              </c:pt>
              <c:pt idx="6">
                <c:v>Personal Temperature</c:v>
              </c:pt>
              <c:pt idx="7">
                <c:v>Skin Irritation due to prolonged exposure</c:v>
              </c:pt>
              <c:pt idx="8">
                <c:v>Ability to communicate clearly</c:v>
              </c:pt>
            </c:strLit>
          </c:cat>
          <c:val>
            <c:numLit>
              <c:formatCode>General</c:formatCode>
              <c:ptCount val="9"/>
              <c:pt idx="0">
                <c:v>4.878048780487805E-2</c:v>
              </c:pt>
              <c:pt idx="1">
                <c:v>0.2073170731707317</c:v>
              </c:pt>
              <c:pt idx="2">
                <c:v>9.7560975609756101E-2</c:v>
              </c:pt>
              <c:pt idx="3">
                <c:v>0.10975609756097561</c:v>
              </c:pt>
              <c:pt idx="4">
                <c:v>0.14634146341463414</c:v>
              </c:pt>
              <c:pt idx="5">
                <c:v>9.7560975609756101E-2</c:v>
              </c:pt>
              <c:pt idx="6">
                <c:v>0.31707317073170732</c:v>
              </c:pt>
              <c:pt idx="7">
                <c:v>0.32926829268292684</c:v>
              </c:pt>
              <c:pt idx="8">
                <c:v>0.36585365853658536</c:v>
              </c:pt>
            </c:numLit>
          </c:val>
          <c:extLst>
            <c:ext xmlns:c16="http://schemas.microsoft.com/office/drawing/2014/chart" uri="{C3380CC4-5D6E-409C-BE32-E72D297353CC}">
              <c16:uniqueId val="{00000000-C04D-4D9C-8018-01C80FEE3937}"/>
            </c:ext>
          </c:extLst>
        </c:ser>
        <c:ser>
          <c:idx val="1"/>
          <c:order val="1"/>
          <c:tx>
            <c:v>Poor (%)</c:v>
          </c:tx>
          <c:spPr>
            <a:solidFill>
              <a:srgbClr val="FF9900"/>
            </a:solidFill>
            <a:ln>
              <a:noFill/>
            </a:ln>
          </c:spPr>
          <c:invertIfNegative val="0"/>
          <c:cat>
            <c:strLit>
              <c:ptCount val="9"/>
              <c:pt idx="0">
                <c:v>Donning/Doffing</c:v>
              </c:pt>
              <c:pt idx="1">
                <c:v>Comfort</c:v>
              </c:pt>
              <c:pt idx="2">
                <c:v>Fit for purpose</c:v>
              </c:pt>
              <c:pt idx="3">
                <c:v>Fit on wearer</c:v>
              </c:pt>
              <c:pt idx="4">
                <c:v>Size options</c:v>
              </c:pt>
              <c:pt idx="5">
                <c:v>Construction/Design</c:v>
              </c:pt>
              <c:pt idx="6">
                <c:v>Personal Temperature</c:v>
              </c:pt>
              <c:pt idx="7">
                <c:v>Skin Irritation due to prolonged exposure</c:v>
              </c:pt>
              <c:pt idx="8">
                <c:v>Ability to communicate clearly</c:v>
              </c:pt>
            </c:strLit>
          </c:cat>
          <c:val>
            <c:numLit>
              <c:formatCode>General</c:formatCode>
              <c:ptCount val="9"/>
              <c:pt idx="0">
                <c:v>0.21951219512195122</c:v>
              </c:pt>
              <c:pt idx="1">
                <c:v>0.31707317073170732</c:v>
              </c:pt>
              <c:pt idx="2">
                <c:v>0.13414634146341464</c:v>
              </c:pt>
              <c:pt idx="3">
                <c:v>0.24390243902439024</c:v>
              </c:pt>
              <c:pt idx="4">
                <c:v>0.28048780487804881</c:v>
              </c:pt>
              <c:pt idx="5">
                <c:v>0.26829268292682928</c:v>
              </c:pt>
              <c:pt idx="6">
                <c:v>0.31707317073170732</c:v>
              </c:pt>
              <c:pt idx="7">
                <c:v>0.35365853658536583</c:v>
              </c:pt>
              <c:pt idx="8">
                <c:v>0.35365853658536583</c:v>
              </c:pt>
            </c:numLit>
          </c:val>
          <c:extLst>
            <c:ext xmlns:c16="http://schemas.microsoft.com/office/drawing/2014/chart" uri="{C3380CC4-5D6E-409C-BE32-E72D297353CC}">
              <c16:uniqueId val="{00000001-C04D-4D9C-8018-01C80FEE3937}"/>
            </c:ext>
          </c:extLst>
        </c:ser>
        <c:ser>
          <c:idx val="2"/>
          <c:order val="2"/>
          <c:tx>
            <c:v>OK (%)</c:v>
          </c:tx>
          <c:spPr>
            <a:solidFill>
              <a:srgbClr val="D9D9D9"/>
            </a:solidFill>
            <a:ln>
              <a:noFill/>
            </a:ln>
          </c:spPr>
          <c:invertIfNegative val="0"/>
          <c:cat>
            <c:strLit>
              <c:ptCount val="9"/>
              <c:pt idx="0">
                <c:v>Donning/Doffing</c:v>
              </c:pt>
              <c:pt idx="1">
                <c:v>Comfort</c:v>
              </c:pt>
              <c:pt idx="2">
                <c:v>Fit for purpose</c:v>
              </c:pt>
              <c:pt idx="3">
                <c:v>Fit on wearer</c:v>
              </c:pt>
              <c:pt idx="4">
                <c:v>Size options</c:v>
              </c:pt>
              <c:pt idx="5">
                <c:v>Construction/Design</c:v>
              </c:pt>
              <c:pt idx="6">
                <c:v>Personal Temperature</c:v>
              </c:pt>
              <c:pt idx="7">
                <c:v>Skin Irritation due to prolonged exposure</c:v>
              </c:pt>
              <c:pt idx="8">
                <c:v>Ability to communicate clearly</c:v>
              </c:pt>
            </c:strLit>
          </c:cat>
          <c:val>
            <c:numLit>
              <c:formatCode>General</c:formatCode>
              <c:ptCount val="9"/>
              <c:pt idx="0">
                <c:v>0.5</c:v>
              </c:pt>
              <c:pt idx="1">
                <c:v>0.34146341463414637</c:v>
              </c:pt>
              <c:pt idx="2">
                <c:v>0.41463414634146339</c:v>
              </c:pt>
              <c:pt idx="3">
                <c:v>0.43902439024390244</c:v>
              </c:pt>
              <c:pt idx="4">
                <c:v>0.43902439024390244</c:v>
              </c:pt>
              <c:pt idx="5">
                <c:v>0.45121951219512196</c:v>
              </c:pt>
              <c:pt idx="6">
                <c:v>0.31707317073170732</c:v>
              </c:pt>
              <c:pt idx="7">
                <c:v>0.25609756097560976</c:v>
              </c:pt>
              <c:pt idx="8">
                <c:v>0.25609756097560976</c:v>
              </c:pt>
            </c:numLit>
          </c:val>
          <c:extLst>
            <c:ext xmlns:c16="http://schemas.microsoft.com/office/drawing/2014/chart" uri="{C3380CC4-5D6E-409C-BE32-E72D297353CC}">
              <c16:uniqueId val="{00000002-C04D-4D9C-8018-01C80FEE3937}"/>
            </c:ext>
          </c:extLst>
        </c:ser>
        <c:ser>
          <c:idx val="3"/>
          <c:order val="3"/>
          <c:tx>
            <c:v>Good (%)</c:v>
          </c:tx>
          <c:spPr>
            <a:solidFill>
              <a:srgbClr val="88A8E2"/>
            </a:solidFill>
            <a:ln>
              <a:noFill/>
            </a:ln>
          </c:spPr>
          <c:invertIfNegative val="0"/>
          <c:cat>
            <c:strLit>
              <c:ptCount val="9"/>
              <c:pt idx="0">
                <c:v>Donning/Doffing</c:v>
              </c:pt>
              <c:pt idx="1">
                <c:v>Comfort</c:v>
              </c:pt>
              <c:pt idx="2">
                <c:v>Fit for purpose</c:v>
              </c:pt>
              <c:pt idx="3">
                <c:v>Fit on wearer</c:v>
              </c:pt>
              <c:pt idx="4">
                <c:v>Size options</c:v>
              </c:pt>
              <c:pt idx="5">
                <c:v>Construction/Design</c:v>
              </c:pt>
              <c:pt idx="6">
                <c:v>Personal Temperature</c:v>
              </c:pt>
              <c:pt idx="7">
                <c:v>Skin Irritation due to prolonged exposure</c:v>
              </c:pt>
              <c:pt idx="8">
                <c:v>Ability to communicate clearly</c:v>
              </c:pt>
            </c:strLit>
          </c:cat>
          <c:val>
            <c:numLit>
              <c:formatCode>General</c:formatCode>
              <c:ptCount val="9"/>
              <c:pt idx="0">
                <c:v>0.18292682926829268</c:v>
              </c:pt>
              <c:pt idx="1">
                <c:v>0.12195121951219512</c:v>
              </c:pt>
              <c:pt idx="2">
                <c:v>0.31707317073170732</c:v>
              </c:pt>
              <c:pt idx="3">
                <c:v>0.1951219512195122</c:v>
              </c:pt>
              <c:pt idx="4">
                <c:v>0.12195121951219512</c:v>
              </c:pt>
              <c:pt idx="5">
                <c:v>0.14634146341463414</c:v>
              </c:pt>
              <c:pt idx="6">
                <c:v>4.878048780487805E-2</c:v>
              </c:pt>
              <c:pt idx="7">
                <c:v>4.878048780487805E-2</c:v>
              </c:pt>
              <c:pt idx="8">
                <c:v>2.4390243902439025E-2</c:v>
              </c:pt>
            </c:numLit>
          </c:val>
          <c:extLst>
            <c:ext xmlns:c16="http://schemas.microsoft.com/office/drawing/2014/chart" uri="{C3380CC4-5D6E-409C-BE32-E72D297353CC}">
              <c16:uniqueId val="{00000003-C04D-4D9C-8018-01C80FEE3937}"/>
            </c:ext>
          </c:extLst>
        </c:ser>
        <c:ser>
          <c:idx val="4"/>
          <c:order val="4"/>
          <c:tx>
            <c:v>Very Good (%)</c:v>
          </c:tx>
          <c:spPr>
            <a:solidFill>
              <a:srgbClr val="386ECE"/>
            </a:solidFill>
            <a:ln>
              <a:noFill/>
            </a:ln>
          </c:spPr>
          <c:invertIfNegative val="0"/>
          <c:cat>
            <c:strLit>
              <c:ptCount val="9"/>
              <c:pt idx="0">
                <c:v>Donning/Doffing</c:v>
              </c:pt>
              <c:pt idx="1">
                <c:v>Comfort</c:v>
              </c:pt>
              <c:pt idx="2">
                <c:v>Fit for purpose</c:v>
              </c:pt>
              <c:pt idx="3">
                <c:v>Fit on wearer</c:v>
              </c:pt>
              <c:pt idx="4">
                <c:v>Size options</c:v>
              </c:pt>
              <c:pt idx="5">
                <c:v>Construction/Design</c:v>
              </c:pt>
              <c:pt idx="6">
                <c:v>Personal Temperature</c:v>
              </c:pt>
              <c:pt idx="7">
                <c:v>Skin Irritation due to prolonged exposure</c:v>
              </c:pt>
              <c:pt idx="8">
                <c:v>Ability to communicate clearly</c:v>
              </c:pt>
            </c:strLit>
          </c:cat>
          <c:val>
            <c:numLit>
              <c:formatCode>General</c:formatCode>
              <c:ptCount val="9"/>
              <c:pt idx="0">
                <c:v>4.878048780487805E-2</c:v>
              </c:pt>
              <c:pt idx="1">
                <c:v>1.2195121951219513E-2</c:v>
              </c:pt>
              <c:pt idx="2">
                <c:v>3.6585365853658534E-2</c:v>
              </c:pt>
              <c:pt idx="3">
                <c:v>1.2195121951219513E-2</c:v>
              </c:pt>
              <c:pt idx="4">
                <c:v>1.2195121951219513E-2</c:v>
              </c:pt>
              <c:pt idx="5">
                <c:v>3.6585365853658534E-2</c:v>
              </c:pt>
              <c:pt idx="6">
                <c:v>0</c:v>
              </c:pt>
              <c:pt idx="7">
                <c:v>1.2195121951219513E-2</c:v>
              </c:pt>
              <c:pt idx="8">
                <c:v>0</c:v>
              </c:pt>
            </c:numLit>
          </c:val>
          <c:extLst>
            <c:ext xmlns:c16="http://schemas.microsoft.com/office/drawing/2014/chart" uri="{C3380CC4-5D6E-409C-BE32-E72D297353CC}">
              <c16:uniqueId val="{00000004-C04D-4D9C-8018-01C80FEE3937}"/>
            </c:ext>
          </c:extLst>
        </c:ser>
        <c:dLbls>
          <c:showLegendKey val="0"/>
          <c:showVal val="0"/>
          <c:showCatName val="0"/>
          <c:showSerName val="0"/>
          <c:showPercent val="0"/>
          <c:showBubbleSize val="0"/>
        </c:dLbls>
        <c:gapWidth val="150"/>
        <c:overlap val="100"/>
        <c:axId val="263534856"/>
        <c:axId val="263534496"/>
      </c:barChart>
      <c:valAx>
        <c:axId val="263534496"/>
        <c:scaling>
          <c:orientation val="minMax"/>
          <c:max val="1"/>
        </c:scaling>
        <c:delete val="0"/>
        <c:axPos val="b"/>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crossAx val="263534856"/>
        <c:crosses val="autoZero"/>
        <c:crossBetween val="between"/>
      </c:valAx>
      <c:catAx>
        <c:axId val="263534856"/>
        <c:scaling>
          <c:orientation val="minMax"/>
        </c:scaling>
        <c:delete val="0"/>
        <c:axPos val="l"/>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crossAx val="263534496"/>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venir Next LT Pro"/>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venir Next LT Pro"/>
              </a:defRPr>
            </a:pPr>
            <a:r>
              <a:rPr lang="en-GB" sz="1400" b="0" i="0" u="none" strike="noStrike" kern="1200" cap="none" spc="0" baseline="0">
                <a:solidFill>
                  <a:srgbClr val="595959"/>
                </a:solidFill>
                <a:uFillTx/>
                <a:latin typeface="Avenir Next LT Pro"/>
              </a:rPr>
              <a:t>Visors</a:t>
            </a:r>
          </a:p>
        </c:rich>
      </c:tx>
      <c:overlay val="0"/>
      <c:spPr>
        <a:noFill/>
        <a:ln>
          <a:noFill/>
        </a:ln>
      </c:spPr>
    </c:title>
    <c:autoTitleDeleted val="0"/>
    <c:plotArea>
      <c:layout/>
      <c:barChart>
        <c:barDir val="bar"/>
        <c:grouping val="stacked"/>
        <c:varyColors val="0"/>
        <c:ser>
          <c:idx val="0"/>
          <c:order val="0"/>
          <c:tx>
            <c:v>Very Poor (%)</c:v>
          </c:tx>
          <c:spPr>
            <a:solidFill>
              <a:srgbClr val="FF0000"/>
            </a:solidFill>
            <a:ln>
              <a:noFill/>
            </a:ln>
          </c:spPr>
          <c:invertIfNegative val="0"/>
          <c:cat>
            <c:strLit>
              <c:ptCount val="11"/>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pt idx="10">
                <c:v>Ability to communicate clearly</c:v>
              </c:pt>
            </c:strLit>
          </c:cat>
          <c:val>
            <c:numLit>
              <c:formatCode>General</c:formatCode>
              <c:ptCount val="11"/>
              <c:pt idx="0">
                <c:v>7.1428571428571425E-2</c:v>
              </c:pt>
              <c:pt idx="1">
                <c:v>0.15476190476190477</c:v>
              </c:pt>
              <c:pt idx="2">
                <c:v>0.13095238095238096</c:v>
              </c:pt>
              <c:pt idx="3">
                <c:v>0.14285714285714285</c:v>
              </c:pt>
              <c:pt idx="4">
                <c:v>0.20238095238095238</c:v>
              </c:pt>
              <c:pt idx="5">
                <c:v>0.11904761904761904</c:v>
              </c:pt>
              <c:pt idx="6">
                <c:v>0.20238095238095238</c:v>
              </c:pt>
              <c:pt idx="7">
                <c:v>0.30952380952380953</c:v>
              </c:pt>
              <c:pt idx="8">
                <c:v>0.11904761904761904</c:v>
              </c:pt>
              <c:pt idx="9">
                <c:v>0.22619047619047619</c:v>
              </c:pt>
              <c:pt idx="10">
                <c:v>9.5238095238095233E-2</c:v>
              </c:pt>
            </c:numLit>
          </c:val>
          <c:extLst>
            <c:ext xmlns:c16="http://schemas.microsoft.com/office/drawing/2014/chart" uri="{C3380CC4-5D6E-409C-BE32-E72D297353CC}">
              <c16:uniqueId val="{00000000-CEAF-499B-8425-16A4907D5820}"/>
            </c:ext>
          </c:extLst>
        </c:ser>
        <c:ser>
          <c:idx val="1"/>
          <c:order val="1"/>
          <c:tx>
            <c:v>Poor (%)</c:v>
          </c:tx>
          <c:spPr>
            <a:solidFill>
              <a:srgbClr val="FF9900"/>
            </a:solidFill>
            <a:ln>
              <a:noFill/>
            </a:ln>
          </c:spPr>
          <c:invertIfNegative val="0"/>
          <c:cat>
            <c:strLit>
              <c:ptCount val="11"/>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pt idx="10">
                <c:v>Ability to communicate clearly</c:v>
              </c:pt>
            </c:strLit>
          </c:cat>
          <c:val>
            <c:numLit>
              <c:formatCode>General</c:formatCode>
              <c:ptCount val="11"/>
              <c:pt idx="0">
                <c:v>0.13095238095238096</c:v>
              </c:pt>
              <c:pt idx="1">
                <c:v>0.21428571428571427</c:v>
              </c:pt>
              <c:pt idx="2">
                <c:v>0.25</c:v>
              </c:pt>
              <c:pt idx="3">
                <c:v>0.23809523809523808</c:v>
              </c:pt>
              <c:pt idx="4">
                <c:v>0.29761904761904762</c:v>
              </c:pt>
              <c:pt idx="5">
                <c:v>0.20238095238095238</c:v>
              </c:pt>
              <c:pt idx="6">
                <c:v>0.27380952380952384</c:v>
              </c:pt>
              <c:pt idx="7">
                <c:v>0.35714285714285715</c:v>
              </c:pt>
              <c:pt idx="8">
                <c:v>8.3333333333333329E-2</c:v>
              </c:pt>
              <c:pt idx="9">
                <c:v>0.36904761904761907</c:v>
              </c:pt>
              <c:pt idx="10">
                <c:v>0.27380952380952384</c:v>
              </c:pt>
            </c:numLit>
          </c:val>
          <c:extLst>
            <c:ext xmlns:c16="http://schemas.microsoft.com/office/drawing/2014/chart" uri="{C3380CC4-5D6E-409C-BE32-E72D297353CC}">
              <c16:uniqueId val="{00000001-CEAF-499B-8425-16A4907D5820}"/>
            </c:ext>
          </c:extLst>
        </c:ser>
        <c:ser>
          <c:idx val="2"/>
          <c:order val="2"/>
          <c:tx>
            <c:v>OK (%)</c:v>
          </c:tx>
          <c:spPr>
            <a:solidFill>
              <a:srgbClr val="D9D9D9"/>
            </a:solidFill>
            <a:ln>
              <a:noFill/>
            </a:ln>
          </c:spPr>
          <c:invertIfNegative val="0"/>
          <c:cat>
            <c:strLit>
              <c:ptCount val="11"/>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pt idx="10">
                <c:v>Ability to communicate clearly</c:v>
              </c:pt>
            </c:strLit>
          </c:cat>
          <c:val>
            <c:numLit>
              <c:formatCode>General</c:formatCode>
              <c:ptCount val="11"/>
              <c:pt idx="0">
                <c:v>0.58333333333333337</c:v>
              </c:pt>
              <c:pt idx="1">
                <c:v>0.51190476190476186</c:v>
              </c:pt>
              <c:pt idx="2">
                <c:v>0.51190476190476186</c:v>
              </c:pt>
              <c:pt idx="3">
                <c:v>0.47619047619047616</c:v>
              </c:pt>
              <c:pt idx="4">
                <c:v>0.39285714285714285</c:v>
              </c:pt>
              <c:pt idx="5">
                <c:v>0.55952380952380953</c:v>
              </c:pt>
              <c:pt idx="6">
                <c:v>0.42857142857142855</c:v>
              </c:pt>
              <c:pt idx="7">
                <c:v>0.2857142857142857</c:v>
              </c:pt>
              <c:pt idx="8">
                <c:v>0.65476190476190477</c:v>
              </c:pt>
              <c:pt idx="9">
                <c:v>0.32142857142857145</c:v>
              </c:pt>
              <c:pt idx="10">
                <c:v>0.4642857142857143</c:v>
              </c:pt>
            </c:numLit>
          </c:val>
          <c:extLst>
            <c:ext xmlns:c16="http://schemas.microsoft.com/office/drawing/2014/chart" uri="{C3380CC4-5D6E-409C-BE32-E72D297353CC}">
              <c16:uniqueId val="{00000002-CEAF-499B-8425-16A4907D5820}"/>
            </c:ext>
          </c:extLst>
        </c:ser>
        <c:ser>
          <c:idx val="3"/>
          <c:order val="3"/>
          <c:tx>
            <c:v>Good (%)</c:v>
          </c:tx>
          <c:spPr>
            <a:solidFill>
              <a:srgbClr val="88A8E2"/>
            </a:solidFill>
            <a:ln>
              <a:noFill/>
            </a:ln>
          </c:spPr>
          <c:invertIfNegative val="0"/>
          <c:cat>
            <c:strLit>
              <c:ptCount val="11"/>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pt idx="10">
                <c:v>Ability to communicate clearly</c:v>
              </c:pt>
            </c:strLit>
          </c:cat>
          <c:val>
            <c:numLit>
              <c:formatCode>General</c:formatCode>
              <c:ptCount val="11"/>
              <c:pt idx="0">
                <c:v>0.16666666666666666</c:v>
              </c:pt>
              <c:pt idx="1">
                <c:v>8.3333333333333329E-2</c:v>
              </c:pt>
              <c:pt idx="2">
                <c:v>7.1428571428571425E-2</c:v>
              </c:pt>
              <c:pt idx="3">
                <c:v>0.13095238095238096</c:v>
              </c:pt>
              <c:pt idx="4">
                <c:v>0.10714285714285714</c:v>
              </c:pt>
              <c:pt idx="5">
                <c:v>0.10714285714285714</c:v>
              </c:pt>
              <c:pt idx="6">
                <c:v>8.3333333333333329E-2</c:v>
              </c:pt>
              <c:pt idx="7">
                <c:v>4.7619047619047616E-2</c:v>
              </c:pt>
              <c:pt idx="8">
                <c:v>0.11904761904761904</c:v>
              </c:pt>
              <c:pt idx="9">
                <c:v>8.3333333333333329E-2</c:v>
              </c:pt>
              <c:pt idx="10">
                <c:v>0.14285714285714285</c:v>
              </c:pt>
            </c:numLit>
          </c:val>
          <c:extLst>
            <c:ext xmlns:c16="http://schemas.microsoft.com/office/drawing/2014/chart" uri="{C3380CC4-5D6E-409C-BE32-E72D297353CC}">
              <c16:uniqueId val="{00000003-CEAF-499B-8425-16A4907D5820}"/>
            </c:ext>
          </c:extLst>
        </c:ser>
        <c:ser>
          <c:idx val="4"/>
          <c:order val="4"/>
          <c:tx>
            <c:v>Very Good (%)</c:v>
          </c:tx>
          <c:spPr>
            <a:solidFill>
              <a:srgbClr val="386ECE"/>
            </a:solidFill>
            <a:ln>
              <a:noFill/>
            </a:ln>
          </c:spPr>
          <c:invertIfNegative val="0"/>
          <c:cat>
            <c:strLit>
              <c:ptCount val="11"/>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pt idx="10">
                <c:v>Ability to communicate clearly</c:v>
              </c:pt>
            </c:strLit>
          </c:cat>
          <c:val>
            <c:numLit>
              <c:formatCode>General</c:formatCode>
              <c:ptCount val="11"/>
              <c:pt idx="0">
                <c:v>4.7619047619047616E-2</c:v>
              </c:pt>
              <c:pt idx="1">
                <c:v>3.5714285714285712E-2</c:v>
              </c:pt>
              <c:pt idx="2">
                <c:v>3.5714285714285712E-2</c:v>
              </c:pt>
              <c:pt idx="3">
                <c:v>1.1904761904761904E-2</c:v>
              </c:pt>
              <c:pt idx="4">
                <c:v>0</c:v>
              </c:pt>
              <c:pt idx="5">
                <c:v>1.1904761904761904E-2</c:v>
              </c:pt>
              <c:pt idx="6">
                <c:v>1.1904761904761904E-2</c:v>
              </c:pt>
              <c:pt idx="7">
                <c:v>0</c:v>
              </c:pt>
              <c:pt idx="8">
                <c:v>2.3809523809523808E-2</c:v>
              </c:pt>
              <c:pt idx="9">
                <c:v>0</c:v>
              </c:pt>
              <c:pt idx="10">
                <c:v>2.3809523809523808E-2</c:v>
              </c:pt>
            </c:numLit>
          </c:val>
          <c:extLst>
            <c:ext xmlns:c16="http://schemas.microsoft.com/office/drawing/2014/chart" uri="{C3380CC4-5D6E-409C-BE32-E72D297353CC}">
              <c16:uniqueId val="{00000004-CEAF-499B-8425-16A4907D5820}"/>
            </c:ext>
          </c:extLst>
        </c:ser>
        <c:dLbls>
          <c:showLegendKey val="0"/>
          <c:showVal val="0"/>
          <c:showCatName val="0"/>
          <c:showSerName val="0"/>
          <c:showPercent val="0"/>
          <c:showBubbleSize val="0"/>
        </c:dLbls>
        <c:gapWidth val="150"/>
        <c:overlap val="100"/>
        <c:axId val="263535936"/>
        <c:axId val="263529456"/>
      </c:barChart>
      <c:valAx>
        <c:axId val="263529456"/>
        <c:scaling>
          <c:orientation val="minMax"/>
          <c:max val="1"/>
        </c:scaling>
        <c:delete val="0"/>
        <c:axPos val="b"/>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crossAx val="263535936"/>
        <c:crosses val="autoZero"/>
        <c:crossBetween val="between"/>
      </c:valAx>
      <c:catAx>
        <c:axId val="263535936"/>
        <c:scaling>
          <c:orientation val="minMax"/>
        </c:scaling>
        <c:delete val="0"/>
        <c:axPos val="l"/>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crossAx val="263529456"/>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venir Next LT Pro"/>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venir Next LT Pro"/>
              </a:defRPr>
            </a:pPr>
            <a:r>
              <a:rPr lang="en-GB" sz="1400" b="0" i="0" u="none" strike="noStrike" kern="1200" cap="none" spc="0" baseline="0">
                <a:solidFill>
                  <a:srgbClr val="595959"/>
                </a:solidFill>
                <a:uFillTx/>
                <a:latin typeface="Avenir Next LT Pro"/>
              </a:rPr>
              <a:t>Goggles</a:t>
            </a:r>
          </a:p>
        </c:rich>
      </c:tx>
      <c:overlay val="0"/>
      <c:spPr>
        <a:noFill/>
        <a:ln>
          <a:noFill/>
        </a:ln>
      </c:spPr>
    </c:title>
    <c:autoTitleDeleted val="0"/>
    <c:plotArea>
      <c:layout/>
      <c:barChart>
        <c:barDir val="bar"/>
        <c:grouping val="stacked"/>
        <c:varyColors val="0"/>
        <c:ser>
          <c:idx val="0"/>
          <c:order val="0"/>
          <c:tx>
            <c:v>Very Poor (%)</c:v>
          </c:tx>
          <c:spPr>
            <a:solidFill>
              <a:srgbClr val="FF0000"/>
            </a:solidFill>
            <a:ln>
              <a:noFill/>
            </a:ln>
          </c:spPr>
          <c:invertIfNegative val="0"/>
          <c:cat>
            <c:strLit>
              <c:ptCount val="10"/>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strLit>
          </c:cat>
          <c:val>
            <c:numLit>
              <c:formatCode>General</c:formatCode>
              <c:ptCount val="10"/>
              <c:pt idx="0">
                <c:v>0.13559322033898305</c:v>
              </c:pt>
              <c:pt idx="1">
                <c:v>0.20338983050847459</c:v>
              </c:pt>
              <c:pt idx="2">
                <c:v>0.15254237288135594</c:v>
              </c:pt>
              <c:pt idx="3">
                <c:v>0.22033898305084745</c:v>
              </c:pt>
              <c:pt idx="4">
                <c:v>0.25423728813559321</c:v>
              </c:pt>
              <c:pt idx="5">
                <c:v>0.20338983050847459</c:v>
              </c:pt>
              <c:pt idx="6">
                <c:v>0.11864406779661017</c:v>
              </c:pt>
              <c:pt idx="7">
                <c:v>0.2711864406779661</c:v>
              </c:pt>
              <c:pt idx="8">
                <c:v>8.4745762711864403E-2</c:v>
              </c:pt>
              <c:pt idx="9">
                <c:v>0.25423728813559321</c:v>
              </c:pt>
            </c:numLit>
          </c:val>
          <c:extLst>
            <c:ext xmlns:c16="http://schemas.microsoft.com/office/drawing/2014/chart" uri="{C3380CC4-5D6E-409C-BE32-E72D297353CC}">
              <c16:uniqueId val="{00000000-FBCB-47E7-8E43-6CFD14EADBD8}"/>
            </c:ext>
          </c:extLst>
        </c:ser>
        <c:ser>
          <c:idx val="1"/>
          <c:order val="1"/>
          <c:tx>
            <c:v>Poor (%)</c:v>
          </c:tx>
          <c:spPr>
            <a:solidFill>
              <a:srgbClr val="FF9900"/>
            </a:solidFill>
            <a:ln>
              <a:noFill/>
            </a:ln>
          </c:spPr>
          <c:invertIfNegative val="0"/>
          <c:cat>
            <c:strLit>
              <c:ptCount val="10"/>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strLit>
          </c:cat>
          <c:val>
            <c:numLit>
              <c:formatCode>General</c:formatCode>
              <c:ptCount val="10"/>
              <c:pt idx="0">
                <c:v>0.10169491525423729</c:v>
              </c:pt>
              <c:pt idx="1">
                <c:v>0.25423728813559321</c:v>
              </c:pt>
              <c:pt idx="2">
                <c:v>0.23728813559322035</c:v>
              </c:pt>
              <c:pt idx="3">
                <c:v>0.2711864406779661</c:v>
              </c:pt>
              <c:pt idx="4">
                <c:v>0.28813559322033899</c:v>
              </c:pt>
              <c:pt idx="5">
                <c:v>0.1864406779661017</c:v>
              </c:pt>
              <c:pt idx="6">
                <c:v>0.2711864406779661</c:v>
              </c:pt>
              <c:pt idx="7">
                <c:v>0.3559322033898305</c:v>
              </c:pt>
              <c:pt idx="8">
                <c:v>0.22033898305084745</c:v>
              </c:pt>
              <c:pt idx="9">
                <c:v>0.33898305084745761</c:v>
              </c:pt>
            </c:numLit>
          </c:val>
          <c:extLst>
            <c:ext xmlns:c16="http://schemas.microsoft.com/office/drawing/2014/chart" uri="{C3380CC4-5D6E-409C-BE32-E72D297353CC}">
              <c16:uniqueId val="{00000001-FBCB-47E7-8E43-6CFD14EADBD8}"/>
            </c:ext>
          </c:extLst>
        </c:ser>
        <c:ser>
          <c:idx val="2"/>
          <c:order val="2"/>
          <c:tx>
            <c:v>OK (%)</c:v>
          </c:tx>
          <c:spPr>
            <a:solidFill>
              <a:srgbClr val="D9D9D9"/>
            </a:solidFill>
            <a:ln>
              <a:noFill/>
            </a:ln>
          </c:spPr>
          <c:invertIfNegative val="0"/>
          <c:cat>
            <c:strLit>
              <c:ptCount val="10"/>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strLit>
          </c:cat>
          <c:val>
            <c:numLit>
              <c:formatCode>General</c:formatCode>
              <c:ptCount val="10"/>
              <c:pt idx="0">
                <c:v>0.50847457627118642</c:v>
              </c:pt>
              <c:pt idx="1">
                <c:v>0.32203389830508472</c:v>
              </c:pt>
              <c:pt idx="2">
                <c:v>0.40677966101694918</c:v>
              </c:pt>
              <c:pt idx="3">
                <c:v>0.30508474576271188</c:v>
              </c:pt>
              <c:pt idx="4">
                <c:v>0.25423728813559321</c:v>
              </c:pt>
              <c:pt idx="5">
                <c:v>0.38983050847457629</c:v>
              </c:pt>
              <c:pt idx="6">
                <c:v>0.42372881355932202</c:v>
              </c:pt>
              <c:pt idx="7">
                <c:v>0.25423728813559321</c:v>
              </c:pt>
              <c:pt idx="8">
                <c:v>0.50847457627118642</c:v>
              </c:pt>
              <c:pt idx="9">
                <c:v>0.2711864406779661</c:v>
              </c:pt>
            </c:numLit>
          </c:val>
          <c:extLst>
            <c:ext xmlns:c16="http://schemas.microsoft.com/office/drawing/2014/chart" uri="{C3380CC4-5D6E-409C-BE32-E72D297353CC}">
              <c16:uniqueId val="{00000002-FBCB-47E7-8E43-6CFD14EADBD8}"/>
            </c:ext>
          </c:extLst>
        </c:ser>
        <c:ser>
          <c:idx val="3"/>
          <c:order val="3"/>
          <c:tx>
            <c:v>Good (%)</c:v>
          </c:tx>
          <c:spPr>
            <a:solidFill>
              <a:srgbClr val="88A8E2"/>
            </a:solidFill>
            <a:ln>
              <a:noFill/>
            </a:ln>
          </c:spPr>
          <c:invertIfNegative val="0"/>
          <c:cat>
            <c:strLit>
              <c:ptCount val="10"/>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strLit>
          </c:cat>
          <c:val>
            <c:numLit>
              <c:formatCode>General</c:formatCode>
              <c:ptCount val="10"/>
              <c:pt idx="0">
                <c:v>0.22033898305084745</c:v>
              </c:pt>
              <c:pt idx="1">
                <c:v>0.1864406779661017</c:v>
              </c:pt>
              <c:pt idx="2">
                <c:v>0.16949152542372881</c:v>
              </c:pt>
              <c:pt idx="3">
                <c:v>0.16949152542372881</c:v>
              </c:pt>
              <c:pt idx="4">
                <c:v>0.16949152542372881</c:v>
              </c:pt>
              <c:pt idx="5">
                <c:v>0.1864406779661017</c:v>
              </c:pt>
              <c:pt idx="6">
                <c:v>0.15254237288135594</c:v>
              </c:pt>
              <c:pt idx="7">
                <c:v>8.4745762711864403E-2</c:v>
              </c:pt>
              <c:pt idx="8">
                <c:v>0.13559322033898305</c:v>
              </c:pt>
              <c:pt idx="9">
                <c:v>8.4745762711864403E-2</c:v>
              </c:pt>
            </c:numLit>
          </c:val>
          <c:extLst>
            <c:ext xmlns:c16="http://schemas.microsoft.com/office/drawing/2014/chart" uri="{C3380CC4-5D6E-409C-BE32-E72D297353CC}">
              <c16:uniqueId val="{00000003-FBCB-47E7-8E43-6CFD14EADBD8}"/>
            </c:ext>
          </c:extLst>
        </c:ser>
        <c:ser>
          <c:idx val="4"/>
          <c:order val="4"/>
          <c:tx>
            <c:v>Very Good (%)</c:v>
          </c:tx>
          <c:spPr>
            <a:solidFill>
              <a:srgbClr val="386ECE"/>
            </a:solidFill>
            <a:ln>
              <a:noFill/>
            </a:ln>
          </c:spPr>
          <c:invertIfNegative val="0"/>
          <c:cat>
            <c:strLit>
              <c:ptCount val="10"/>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strLit>
          </c:cat>
          <c:val>
            <c:numLit>
              <c:formatCode>General</c:formatCode>
              <c:ptCount val="10"/>
              <c:pt idx="0">
                <c:v>3.3898305084745763E-2</c:v>
              </c:pt>
              <c:pt idx="1">
                <c:v>3.3898305084745763E-2</c:v>
              </c:pt>
              <c:pt idx="2">
                <c:v>3.3898305084745763E-2</c:v>
              </c:pt>
              <c:pt idx="3">
                <c:v>3.3898305084745763E-2</c:v>
              </c:pt>
              <c:pt idx="4">
                <c:v>3.3898305084745763E-2</c:v>
              </c:pt>
              <c:pt idx="5">
                <c:v>3.3898305084745763E-2</c:v>
              </c:pt>
              <c:pt idx="6">
                <c:v>3.3898305084745763E-2</c:v>
              </c:pt>
              <c:pt idx="7">
                <c:v>3.3898305084745763E-2</c:v>
              </c:pt>
              <c:pt idx="8">
                <c:v>5.0847457627118647E-2</c:v>
              </c:pt>
              <c:pt idx="9">
                <c:v>5.0847457627118647E-2</c:v>
              </c:pt>
            </c:numLit>
          </c:val>
          <c:extLst>
            <c:ext xmlns:c16="http://schemas.microsoft.com/office/drawing/2014/chart" uri="{C3380CC4-5D6E-409C-BE32-E72D297353CC}">
              <c16:uniqueId val="{00000004-FBCB-47E7-8E43-6CFD14EADBD8}"/>
            </c:ext>
          </c:extLst>
        </c:ser>
        <c:dLbls>
          <c:showLegendKey val="0"/>
          <c:showVal val="0"/>
          <c:showCatName val="0"/>
          <c:showSerName val="0"/>
          <c:showPercent val="0"/>
          <c:showBubbleSize val="0"/>
        </c:dLbls>
        <c:gapWidth val="150"/>
        <c:overlap val="100"/>
        <c:axId val="315660720"/>
        <c:axId val="263527656"/>
      </c:barChart>
      <c:valAx>
        <c:axId val="263527656"/>
        <c:scaling>
          <c:orientation val="minMax"/>
          <c:max val="1"/>
        </c:scaling>
        <c:delete val="0"/>
        <c:axPos val="b"/>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crossAx val="315660720"/>
        <c:crosses val="autoZero"/>
        <c:crossBetween val="between"/>
      </c:valAx>
      <c:catAx>
        <c:axId val="315660720"/>
        <c:scaling>
          <c:orientation val="minMax"/>
        </c:scaling>
        <c:delete val="0"/>
        <c:axPos val="l"/>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crossAx val="263527656"/>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venir Next LT Pro"/>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venir Next LT Pro"/>
              </a:defRPr>
            </a:pPr>
            <a:r>
              <a:rPr lang="en-GB" sz="1400" b="0" i="0" u="none" strike="noStrike" kern="1200" cap="none" spc="0" baseline="0">
                <a:solidFill>
                  <a:srgbClr val="595959"/>
                </a:solidFill>
                <a:uFillTx/>
                <a:latin typeface="Avenir Next LT Pro"/>
              </a:rPr>
              <a:t>Glasses</a:t>
            </a:r>
          </a:p>
        </c:rich>
      </c:tx>
      <c:overlay val="0"/>
      <c:spPr>
        <a:noFill/>
        <a:ln>
          <a:noFill/>
        </a:ln>
      </c:spPr>
    </c:title>
    <c:autoTitleDeleted val="0"/>
    <c:plotArea>
      <c:layout/>
      <c:barChart>
        <c:barDir val="bar"/>
        <c:grouping val="stacked"/>
        <c:varyColors val="0"/>
        <c:ser>
          <c:idx val="0"/>
          <c:order val="0"/>
          <c:tx>
            <c:v>Very Poor (%)</c:v>
          </c:tx>
          <c:spPr>
            <a:solidFill>
              <a:srgbClr val="FF0000"/>
            </a:solidFill>
            <a:ln>
              <a:noFill/>
            </a:ln>
          </c:spPr>
          <c:invertIfNegative val="0"/>
          <c:cat>
            <c:strLit>
              <c:ptCount val="10"/>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strLit>
          </c:cat>
          <c:val>
            <c:numLit>
              <c:formatCode>General</c:formatCode>
              <c:ptCount val="10"/>
              <c:pt idx="0">
                <c:v>0.2</c:v>
              </c:pt>
              <c:pt idx="1">
                <c:v>0.25714285714285712</c:v>
              </c:pt>
              <c:pt idx="2">
                <c:v>0.22857142857142856</c:v>
              </c:pt>
              <c:pt idx="3">
                <c:v>0.2</c:v>
              </c:pt>
              <c:pt idx="4">
                <c:v>0.22857142857142856</c:v>
              </c:pt>
              <c:pt idx="5">
                <c:v>0.22857142857142856</c:v>
              </c:pt>
              <c:pt idx="6">
                <c:v>0.22857142857142856</c:v>
              </c:pt>
              <c:pt idx="7">
                <c:v>0.31428571428571428</c:v>
              </c:pt>
              <c:pt idx="8">
                <c:v>0.17142857142857143</c:v>
              </c:pt>
              <c:pt idx="9">
                <c:v>0.2857142857142857</c:v>
              </c:pt>
            </c:numLit>
          </c:val>
          <c:extLst>
            <c:ext xmlns:c16="http://schemas.microsoft.com/office/drawing/2014/chart" uri="{C3380CC4-5D6E-409C-BE32-E72D297353CC}">
              <c16:uniqueId val="{00000000-AF53-413D-A7BA-633D46A4EDE2}"/>
            </c:ext>
          </c:extLst>
        </c:ser>
        <c:ser>
          <c:idx val="1"/>
          <c:order val="1"/>
          <c:tx>
            <c:v>Poor (%)</c:v>
          </c:tx>
          <c:spPr>
            <a:solidFill>
              <a:srgbClr val="FF9900"/>
            </a:solidFill>
            <a:ln>
              <a:noFill/>
            </a:ln>
          </c:spPr>
          <c:invertIfNegative val="0"/>
          <c:cat>
            <c:strLit>
              <c:ptCount val="10"/>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strLit>
          </c:cat>
          <c:val>
            <c:numLit>
              <c:formatCode>General</c:formatCode>
              <c:ptCount val="10"/>
              <c:pt idx="0">
                <c:v>0.2</c:v>
              </c:pt>
              <c:pt idx="1">
                <c:v>0.17142857142857143</c:v>
              </c:pt>
              <c:pt idx="2">
                <c:v>0.11428571428571428</c:v>
              </c:pt>
              <c:pt idx="3">
                <c:v>0.17142857142857143</c:v>
              </c:pt>
              <c:pt idx="4">
                <c:v>0.22857142857142856</c:v>
              </c:pt>
              <c:pt idx="5">
                <c:v>0.17142857142857143</c:v>
              </c:pt>
              <c:pt idx="6">
                <c:v>2.8571428571428571E-2</c:v>
              </c:pt>
              <c:pt idx="7">
                <c:v>0.31428571428571428</c:v>
              </c:pt>
              <c:pt idx="8">
                <c:v>0.11428571428571428</c:v>
              </c:pt>
              <c:pt idx="9">
                <c:v>0.2</c:v>
              </c:pt>
            </c:numLit>
          </c:val>
          <c:extLst>
            <c:ext xmlns:c16="http://schemas.microsoft.com/office/drawing/2014/chart" uri="{C3380CC4-5D6E-409C-BE32-E72D297353CC}">
              <c16:uniqueId val="{00000001-AF53-413D-A7BA-633D46A4EDE2}"/>
            </c:ext>
          </c:extLst>
        </c:ser>
        <c:ser>
          <c:idx val="2"/>
          <c:order val="2"/>
          <c:tx>
            <c:v>OK (%)</c:v>
          </c:tx>
          <c:spPr>
            <a:solidFill>
              <a:srgbClr val="D9D9D9"/>
            </a:solidFill>
            <a:ln>
              <a:noFill/>
            </a:ln>
          </c:spPr>
          <c:invertIfNegative val="0"/>
          <c:cat>
            <c:strLit>
              <c:ptCount val="10"/>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strLit>
          </c:cat>
          <c:val>
            <c:numLit>
              <c:formatCode>General</c:formatCode>
              <c:ptCount val="10"/>
              <c:pt idx="0">
                <c:v>0.37142857142857144</c:v>
              </c:pt>
              <c:pt idx="1">
                <c:v>0.45714285714285713</c:v>
              </c:pt>
              <c:pt idx="2">
                <c:v>0.37142857142857144</c:v>
              </c:pt>
              <c:pt idx="3">
                <c:v>0.42857142857142855</c:v>
              </c:pt>
              <c:pt idx="4">
                <c:v>0.34285714285714286</c:v>
              </c:pt>
              <c:pt idx="5">
                <c:v>0.45714285714285713</c:v>
              </c:pt>
              <c:pt idx="6">
                <c:v>0.5714285714285714</c:v>
              </c:pt>
              <c:pt idx="7">
                <c:v>0.25714285714285712</c:v>
              </c:pt>
              <c:pt idx="8">
                <c:v>0.5714285714285714</c:v>
              </c:pt>
              <c:pt idx="9">
                <c:v>0.4</c:v>
              </c:pt>
            </c:numLit>
          </c:val>
          <c:extLst>
            <c:ext xmlns:c16="http://schemas.microsoft.com/office/drawing/2014/chart" uri="{C3380CC4-5D6E-409C-BE32-E72D297353CC}">
              <c16:uniqueId val="{00000002-AF53-413D-A7BA-633D46A4EDE2}"/>
            </c:ext>
          </c:extLst>
        </c:ser>
        <c:ser>
          <c:idx val="3"/>
          <c:order val="3"/>
          <c:tx>
            <c:v>Good (%)</c:v>
          </c:tx>
          <c:spPr>
            <a:solidFill>
              <a:srgbClr val="88A8E2"/>
            </a:solidFill>
            <a:ln>
              <a:noFill/>
            </a:ln>
          </c:spPr>
          <c:invertIfNegative val="0"/>
          <c:cat>
            <c:strLit>
              <c:ptCount val="10"/>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strLit>
          </c:cat>
          <c:val>
            <c:numLit>
              <c:formatCode>General</c:formatCode>
              <c:ptCount val="10"/>
              <c:pt idx="0">
                <c:v>0.22857142857142856</c:v>
              </c:pt>
              <c:pt idx="1">
                <c:v>0.11428571428571428</c:v>
              </c:pt>
              <c:pt idx="2">
                <c:v>0.2857142857142857</c:v>
              </c:pt>
              <c:pt idx="3">
                <c:v>0.2</c:v>
              </c:pt>
              <c:pt idx="4">
                <c:v>0.17142857142857143</c:v>
              </c:pt>
              <c:pt idx="5">
                <c:v>0.14285714285714285</c:v>
              </c:pt>
              <c:pt idx="6">
                <c:v>0.17142857142857143</c:v>
              </c:pt>
              <c:pt idx="7">
                <c:v>0.11428571428571428</c:v>
              </c:pt>
              <c:pt idx="8">
                <c:v>0.14285714285714285</c:v>
              </c:pt>
              <c:pt idx="9">
                <c:v>8.5714285714285715E-2</c:v>
              </c:pt>
            </c:numLit>
          </c:val>
          <c:extLst>
            <c:ext xmlns:c16="http://schemas.microsoft.com/office/drawing/2014/chart" uri="{C3380CC4-5D6E-409C-BE32-E72D297353CC}">
              <c16:uniqueId val="{00000003-AF53-413D-A7BA-633D46A4EDE2}"/>
            </c:ext>
          </c:extLst>
        </c:ser>
        <c:ser>
          <c:idx val="4"/>
          <c:order val="4"/>
          <c:tx>
            <c:v>Very Good (%)</c:v>
          </c:tx>
          <c:spPr>
            <a:solidFill>
              <a:srgbClr val="386ECE"/>
            </a:solidFill>
            <a:ln>
              <a:noFill/>
            </a:ln>
          </c:spPr>
          <c:invertIfNegative val="0"/>
          <c:cat>
            <c:strLit>
              <c:ptCount val="10"/>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strLit>
          </c:cat>
          <c:val>
            <c:numLit>
              <c:formatCode>General</c:formatCode>
              <c:ptCount val="10"/>
              <c:pt idx="0">
                <c:v>0</c:v>
              </c:pt>
              <c:pt idx="1">
                <c:v>0</c:v>
              </c:pt>
              <c:pt idx="2">
                <c:v>0</c:v>
              </c:pt>
              <c:pt idx="3">
                <c:v>0</c:v>
              </c:pt>
              <c:pt idx="4">
                <c:v>2.8571428571428571E-2</c:v>
              </c:pt>
              <c:pt idx="5">
                <c:v>0</c:v>
              </c:pt>
              <c:pt idx="6">
                <c:v>0</c:v>
              </c:pt>
              <c:pt idx="7">
                <c:v>0</c:v>
              </c:pt>
              <c:pt idx="8">
                <c:v>0</c:v>
              </c:pt>
              <c:pt idx="9">
                <c:v>2.8571428571428571E-2</c:v>
              </c:pt>
            </c:numLit>
          </c:val>
          <c:extLst>
            <c:ext xmlns:c16="http://schemas.microsoft.com/office/drawing/2014/chart" uri="{C3380CC4-5D6E-409C-BE32-E72D297353CC}">
              <c16:uniqueId val="{00000004-AF53-413D-A7BA-633D46A4EDE2}"/>
            </c:ext>
          </c:extLst>
        </c:ser>
        <c:dLbls>
          <c:showLegendKey val="0"/>
          <c:showVal val="0"/>
          <c:showCatName val="0"/>
          <c:showSerName val="0"/>
          <c:showPercent val="0"/>
          <c:showBubbleSize val="0"/>
        </c:dLbls>
        <c:gapWidth val="150"/>
        <c:overlap val="100"/>
        <c:axId val="315657840"/>
        <c:axId val="315653880"/>
      </c:barChart>
      <c:valAx>
        <c:axId val="315653880"/>
        <c:scaling>
          <c:orientation val="minMax"/>
          <c:max val="1"/>
        </c:scaling>
        <c:delete val="0"/>
        <c:axPos val="b"/>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crossAx val="315657840"/>
        <c:crosses val="autoZero"/>
        <c:crossBetween val="between"/>
      </c:valAx>
      <c:catAx>
        <c:axId val="315657840"/>
        <c:scaling>
          <c:orientation val="minMax"/>
        </c:scaling>
        <c:delete val="0"/>
        <c:axPos val="l"/>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crossAx val="315653880"/>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venir Next LT Pro"/>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venir Next LT Pro"/>
              </a:defRPr>
            </a:pPr>
            <a:r>
              <a:rPr lang="en-GB" sz="1400" b="0" i="0" u="none" strike="noStrike" kern="1200" cap="none" spc="0" baseline="0">
                <a:solidFill>
                  <a:srgbClr val="595959"/>
                </a:solidFill>
                <a:uFillTx/>
                <a:latin typeface="Avenir Next LT Pro"/>
              </a:rPr>
              <a:t>Powered Hoods</a:t>
            </a:r>
          </a:p>
        </c:rich>
      </c:tx>
      <c:overlay val="0"/>
      <c:spPr>
        <a:noFill/>
        <a:ln>
          <a:noFill/>
        </a:ln>
      </c:spPr>
    </c:title>
    <c:autoTitleDeleted val="0"/>
    <c:plotArea>
      <c:layout/>
      <c:barChart>
        <c:barDir val="bar"/>
        <c:grouping val="stacked"/>
        <c:varyColors val="0"/>
        <c:ser>
          <c:idx val="0"/>
          <c:order val="0"/>
          <c:tx>
            <c:v>Very Poor (%)</c:v>
          </c:tx>
          <c:spPr>
            <a:solidFill>
              <a:srgbClr val="FF0000"/>
            </a:solidFill>
            <a:ln>
              <a:noFill/>
            </a:ln>
          </c:spPr>
          <c:invertIfNegative val="0"/>
          <c:cat>
            <c:strLit>
              <c:ptCount val="14"/>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pt idx="10">
                <c:v>Weight</c:v>
              </c:pt>
              <c:pt idx="11">
                <c:v>Ability to communicate clearly</c:v>
              </c:pt>
              <c:pt idx="12">
                <c:v>Noise Level</c:v>
              </c:pt>
              <c:pt idx="13">
                <c:v>Ability to clean</c:v>
              </c:pt>
            </c:strLit>
          </c:cat>
          <c:val>
            <c:numLit>
              <c:formatCode>General</c:formatCode>
              <c:ptCount val="14"/>
              <c:pt idx="0">
                <c:v>0.43333333333333335</c:v>
              </c:pt>
              <c:pt idx="1">
                <c:v>0.33333333333333331</c:v>
              </c:pt>
              <c:pt idx="2">
                <c:v>0.26666666666666666</c:v>
              </c:pt>
              <c:pt idx="3">
                <c:v>0.23333333333333334</c:v>
              </c:pt>
              <c:pt idx="4">
                <c:v>0.33333333333333331</c:v>
              </c:pt>
              <c:pt idx="5">
                <c:v>0.3</c:v>
              </c:pt>
              <c:pt idx="6">
                <c:v>0.16666666666666666</c:v>
              </c:pt>
              <c:pt idx="7">
                <c:v>0.13333333333333333</c:v>
              </c:pt>
              <c:pt idx="8">
                <c:v>0.1</c:v>
              </c:pt>
              <c:pt idx="9">
                <c:v>0.2</c:v>
              </c:pt>
              <c:pt idx="10">
                <c:v>0.4</c:v>
              </c:pt>
              <c:pt idx="11">
                <c:v>0.5</c:v>
              </c:pt>
              <c:pt idx="12">
                <c:v>0.46666666666666667</c:v>
              </c:pt>
              <c:pt idx="13">
                <c:v>0.2</c:v>
              </c:pt>
            </c:numLit>
          </c:val>
          <c:extLst>
            <c:ext xmlns:c16="http://schemas.microsoft.com/office/drawing/2014/chart" uri="{C3380CC4-5D6E-409C-BE32-E72D297353CC}">
              <c16:uniqueId val="{00000000-6430-4237-B8BE-3E82BCC39382}"/>
            </c:ext>
          </c:extLst>
        </c:ser>
        <c:ser>
          <c:idx val="1"/>
          <c:order val="1"/>
          <c:tx>
            <c:v>Poor (%)</c:v>
          </c:tx>
          <c:spPr>
            <a:solidFill>
              <a:srgbClr val="FF9900"/>
            </a:solidFill>
            <a:ln>
              <a:noFill/>
            </a:ln>
          </c:spPr>
          <c:invertIfNegative val="0"/>
          <c:cat>
            <c:strLit>
              <c:ptCount val="14"/>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pt idx="10">
                <c:v>Weight</c:v>
              </c:pt>
              <c:pt idx="11">
                <c:v>Ability to communicate clearly</c:v>
              </c:pt>
              <c:pt idx="12">
                <c:v>Noise Level</c:v>
              </c:pt>
              <c:pt idx="13">
                <c:v>Ability to clean</c:v>
              </c:pt>
            </c:strLit>
          </c:cat>
          <c:val>
            <c:numLit>
              <c:formatCode>General</c:formatCode>
              <c:ptCount val="14"/>
              <c:pt idx="0">
                <c:v>0.13333333333333333</c:v>
              </c:pt>
              <c:pt idx="1">
                <c:v>0.1</c:v>
              </c:pt>
              <c:pt idx="2">
                <c:v>0.26666666666666666</c:v>
              </c:pt>
              <c:pt idx="3">
                <c:v>0.23333333333333334</c:v>
              </c:pt>
              <c:pt idx="4">
                <c:v>0.1</c:v>
              </c:pt>
              <c:pt idx="5">
                <c:v>0.2</c:v>
              </c:pt>
              <c:pt idx="6">
                <c:v>0.13333333333333333</c:v>
              </c:pt>
              <c:pt idx="7">
                <c:v>0.16666666666666666</c:v>
              </c:pt>
              <c:pt idx="8">
                <c:v>0.23333333333333334</c:v>
              </c:pt>
              <c:pt idx="9">
                <c:v>0.4</c:v>
              </c:pt>
              <c:pt idx="10">
                <c:v>0.23333333333333334</c:v>
              </c:pt>
              <c:pt idx="11">
                <c:v>0.2</c:v>
              </c:pt>
              <c:pt idx="12">
                <c:v>0.26666666666666666</c:v>
              </c:pt>
              <c:pt idx="13">
                <c:v>0.2</c:v>
              </c:pt>
            </c:numLit>
          </c:val>
          <c:extLst>
            <c:ext xmlns:c16="http://schemas.microsoft.com/office/drawing/2014/chart" uri="{C3380CC4-5D6E-409C-BE32-E72D297353CC}">
              <c16:uniqueId val="{00000001-6430-4237-B8BE-3E82BCC39382}"/>
            </c:ext>
          </c:extLst>
        </c:ser>
        <c:ser>
          <c:idx val="2"/>
          <c:order val="2"/>
          <c:tx>
            <c:v>OK (%)</c:v>
          </c:tx>
          <c:spPr>
            <a:solidFill>
              <a:srgbClr val="D9D9D9"/>
            </a:solidFill>
            <a:ln>
              <a:noFill/>
            </a:ln>
          </c:spPr>
          <c:invertIfNegative val="0"/>
          <c:cat>
            <c:strLit>
              <c:ptCount val="14"/>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pt idx="10">
                <c:v>Weight</c:v>
              </c:pt>
              <c:pt idx="11">
                <c:v>Ability to communicate clearly</c:v>
              </c:pt>
              <c:pt idx="12">
                <c:v>Noise Level</c:v>
              </c:pt>
              <c:pt idx="13">
                <c:v>Ability to clean</c:v>
              </c:pt>
            </c:strLit>
          </c:cat>
          <c:val>
            <c:numLit>
              <c:formatCode>General</c:formatCode>
              <c:ptCount val="14"/>
              <c:pt idx="0">
                <c:v>0.4</c:v>
              </c:pt>
              <c:pt idx="1">
                <c:v>0.33333333333333331</c:v>
              </c:pt>
              <c:pt idx="2">
                <c:v>0.33333333333333331</c:v>
              </c:pt>
              <c:pt idx="3">
                <c:v>0.36666666666666664</c:v>
              </c:pt>
              <c:pt idx="4">
                <c:v>0.46666666666666667</c:v>
              </c:pt>
              <c:pt idx="5">
                <c:v>0.4</c:v>
              </c:pt>
              <c:pt idx="6">
                <c:v>0.5</c:v>
              </c:pt>
              <c:pt idx="7">
                <c:v>0.5</c:v>
              </c:pt>
              <c:pt idx="8">
                <c:v>0.43333333333333335</c:v>
              </c:pt>
              <c:pt idx="9">
                <c:v>0.3</c:v>
              </c:pt>
              <c:pt idx="10">
                <c:v>0.26666666666666666</c:v>
              </c:pt>
              <c:pt idx="11">
                <c:v>0.2</c:v>
              </c:pt>
              <c:pt idx="12">
                <c:v>0.23333333333333334</c:v>
              </c:pt>
              <c:pt idx="13">
                <c:v>0.5</c:v>
              </c:pt>
            </c:numLit>
          </c:val>
          <c:extLst>
            <c:ext xmlns:c16="http://schemas.microsoft.com/office/drawing/2014/chart" uri="{C3380CC4-5D6E-409C-BE32-E72D297353CC}">
              <c16:uniqueId val="{00000002-6430-4237-B8BE-3E82BCC39382}"/>
            </c:ext>
          </c:extLst>
        </c:ser>
        <c:ser>
          <c:idx val="3"/>
          <c:order val="3"/>
          <c:tx>
            <c:v>Good (%)</c:v>
          </c:tx>
          <c:spPr>
            <a:solidFill>
              <a:srgbClr val="88A8E2"/>
            </a:solidFill>
            <a:ln>
              <a:noFill/>
            </a:ln>
          </c:spPr>
          <c:invertIfNegative val="0"/>
          <c:cat>
            <c:strLit>
              <c:ptCount val="14"/>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pt idx="10">
                <c:v>Weight</c:v>
              </c:pt>
              <c:pt idx="11">
                <c:v>Ability to communicate clearly</c:v>
              </c:pt>
              <c:pt idx="12">
                <c:v>Noise Level</c:v>
              </c:pt>
              <c:pt idx="13">
                <c:v>Ability to clean</c:v>
              </c:pt>
            </c:strLit>
          </c:cat>
          <c:val>
            <c:numLit>
              <c:formatCode>General</c:formatCode>
              <c:ptCount val="14"/>
              <c:pt idx="0">
                <c:v>3.3333333333333333E-2</c:v>
              </c:pt>
              <c:pt idx="1">
                <c:v>0.23333333333333334</c:v>
              </c:pt>
              <c:pt idx="2">
                <c:v>0.13333333333333333</c:v>
              </c:pt>
              <c:pt idx="3">
                <c:v>0.13333333333333333</c:v>
              </c:pt>
              <c:pt idx="4">
                <c:v>6.6666666666666666E-2</c:v>
              </c:pt>
              <c:pt idx="5">
                <c:v>0.1</c:v>
              </c:pt>
              <c:pt idx="6">
                <c:v>0.16666666666666666</c:v>
              </c:pt>
              <c:pt idx="7">
                <c:v>0.2</c:v>
              </c:pt>
              <c:pt idx="8">
                <c:v>0.2</c:v>
              </c:pt>
              <c:pt idx="9">
                <c:v>0.1</c:v>
              </c:pt>
              <c:pt idx="10">
                <c:v>0.1</c:v>
              </c:pt>
              <c:pt idx="11">
                <c:v>0.1</c:v>
              </c:pt>
              <c:pt idx="12">
                <c:v>3.3333333333333333E-2</c:v>
              </c:pt>
              <c:pt idx="13">
                <c:v>0.1</c:v>
              </c:pt>
            </c:numLit>
          </c:val>
          <c:extLst>
            <c:ext xmlns:c16="http://schemas.microsoft.com/office/drawing/2014/chart" uri="{C3380CC4-5D6E-409C-BE32-E72D297353CC}">
              <c16:uniqueId val="{00000003-6430-4237-B8BE-3E82BCC39382}"/>
            </c:ext>
          </c:extLst>
        </c:ser>
        <c:ser>
          <c:idx val="4"/>
          <c:order val="4"/>
          <c:tx>
            <c:v>Very Good (%)</c:v>
          </c:tx>
          <c:spPr>
            <a:solidFill>
              <a:srgbClr val="386ECE"/>
            </a:solidFill>
            <a:ln>
              <a:noFill/>
            </a:ln>
          </c:spPr>
          <c:invertIfNegative val="0"/>
          <c:cat>
            <c:strLit>
              <c:ptCount val="14"/>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Visual Distortion</c:v>
              </c:pt>
              <c:pt idx="10">
                <c:v>Weight</c:v>
              </c:pt>
              <c:pt idx="11">
                <c:v>Ability to communicate clearly</c:v>
              </c:pt>
              <c:pt idx="12">
                <c:v>Noise Level</c:v>
              </c:pt>
              <c:pt idx="13">
                <c:v>Ability to clean</c:v>
              </c:pt>
            </c:strLit>
          </c:cat>
          <c:val>
            <c:numLit>
              <c:formatCode>General</c:formatCode>
              <c:ptCount val="14"/>
              <c:pt idx="0">
                <c:v>0</c:v>
              </c:pt>
              <c:pt idx="1">
                <c:v>0</c:v>
              </c:pt>
              <c:pt idx="2">
                <c:v>0</c:v>
              </c:pt>
              <c:pt idx="3">
                <c:v>3.3333333333333333E-2</c:v>
              </c:pt>
              <c:pt idx="4">
                <c:v>3.3333333333333333E-2</c:v>
              </c:pt>
              <c:pt idx="5">
                <c:v>0</c:v>
              </c:pt>
              <c:pt idx="6">
                <c:v>3.3333333333333333E-2</c:v>
              </c:pt>
              <c:pt idx="7">
                <c:v>0</c:v>
              </c:pt>
              <c:pt idx="8">
                <c:v>3.3333333333333333E-2</c:v>
              </c:pt>
              <c:pt idx="9">
                <c:v>0</c:v>
              </c:pt>
              <c:pt idx="10">
                <c:v>0</c:v>
              </c:pt>
              <c:pt idx="11">
                <c:v>0</c:v>
              </c:pt>
              <c:pt idx="12">
                <c:v>0</c:v>
              </c:pt>
              <c:pt idx="13">
                <c:v>0</c:v>
              </c:pt>
            </c:numLit>
          </c:val>
          <c:extLst>
            <c:ext xmlns:c16="http://schemas.microsoft.com/office/drawing/2014/chart" uri="{C3380CC4-5D6E-409C-BE32-E72D297353CC}">
              <c16:uniqueId val="{00000004-6430-4237-B8BE-3E82BCC39382}"/>
            </c:ext>
          </c:extLst>
        </c:ser>
        <c:dLbls>
          <c:showLegendKey val="0"/>
          <c:showVal val="0"/>
          <c:showCatName val="0"/>
          <c:showSerName val="0"/>
          <c:showPercent val="0"/>
          <c:showBubbleSize val="0"/>
        </c:dLbls>
        <c:gapWidth val="150"/>
        <c:overlap val="100"/>
        <c:axId val="315656040"/>
        <c:axId val="315654240"/>
      </c:barChart>
      <c:valAx>
        <c:axId val="315654240"/>
        <c:scaling>
          <c:orientation val="minMax"/>
          <c:max val="1"/>
        </c:scaling>
        <c:delete val="0"/>
        <c:axPos val="b"/>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crossAx val="315656040"/>
        <c:crosses val="autoZero"/>
        <c:crossBetween val="between"/>
      </c:valAx>
      <c:catAx>
        <c:axId val="315656040"/>
        <c:scaling>
          <c:orientation val="minMax"/>
        </c:scaling>
        <c:delete val="0"/>
        <c:axPos val="l"/>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crossAx val="315654240"/>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venir Next LT Pro"/>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venir Next LT Pro"/>
              </a:defRPr>
            </a:pPr>
            <a:r>
              <a:rPr lang="en-GB" sz="1400" b="0" i="0" u="none" strike="noStrike" kern="1200" cap="none" spc="0" baseline="0">
                <a:solidFill>
                  <a:srgbClr val="595959"/>
                </a:solidFill>
                <a:uFillTx/>
                <a:latin typeface="Avenir Next LT Pro"/>
              </a:rPr>
              <a:t>P3 Respirators</a:t>
            </a:r>
          </a:p>
        </c:rich>
      </c:tx>
      <c:overlay val="0"/>
      <c:spPr>
        <a:noFill/>
        <a:ln>
          <a:noFill/>
        </a:ln>
      </c:spPr>
    </c:title>
    <c:autoTitleDeleted val="0"/>
    <c:plotArea>
      <c:layout/>
      <c:barChart>
        <c:barDir val="bar"/>
        <c:grouping val="stacked"/>
        <c:varyColors val="0"/>
        <c:ser>
          <c:idx val="0"/>
          <c:order val="0"/>
          <c:tx>
            <c:v>Very Poor (%)</c:v>
          </c:tx>
          <c:spPr>
            <a:solidFill>
              <a:srgbClr val="FF0000"/>
            </a:solidFill>
            <a:ln>
              <a:noFill/>
            </a:ln>
          </c:spPr>
          <c:invertIfNegative val="0"/>
          <c:cat>
            <c:strLit>
              <c:ptCount val="11"/>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Ability to clean</c:v>
              </c:pt>
              <c:pt idx="10">
                <c:v>Ability to communicate clearly</c:v>
              </c:pt>
            </c:strLit>
          </c:cat>
          <c:val>
            <c:numLit>
              <c:formatCode>General</c:formatCode>
              <c:ptCount val="11"/>
              <c:pt idx="0">
                <c:v>0.22222222222222221</c:v>
              </c:pt>
              <c:pt idx="1">
                <c:v>0.27777777777777779</c:v>
              </c:pt>
              <c:pt idx="2">
                <c:v>0.33333333333333331</c:v>
              </c:pt>
              <c:pt idx="3">
                <c:v>0.3888888888888889</c:v>
              </c:pt>
              <c:pt idx="4">
                <c:v>0.3888888888888889</c:v>
              </c:pt>
              <c:pt idx="5">
                <c:v>0.27777777777777779</c:v>
              </c:pt>
              <c:pt idx="6">
                <c:v>0.33333333333333331</c:v>
              </c:pt>
              <c:pt idx="7">
                <c:v>0.27777777777777779</c:v>
              </c:pt>
              <c:pt idx="8">
                <c:v>0.44444444444444442</c:v>
              </c:pt>
              <c:pt idx="9">
                <c:v>0</c:v>
              </c:pt>
              <c:pt idx="10">
                <c:v>0.5</c:v>
              </c:pt>
            </c:numLit>
          </c:val>
          <c:extLst>
            <c:ext xmlns:c16="http://schemas.microsoft.com/office/drawing/2014/chart" uri="{C3380CC4-5D6E-409C-BE32-E72D297353CC}">
              <c16:uniqueId val="{00000000-D171-45F0-B884-8D595C6E8526}"/>
            </c:ext>
          </c:extLst>
        </c:ser>
        <c:ser>
          <c:idx val="1"/>
          <c:order val="1"/>
          <c:tx>
            <c:v>Poor (%)</c:v>
          </c:tx>
          <c:spPr>
            <a:solidFill>
              <a:srgbClr val="FF9900"/>
            </a:solidFill>
            <a:ln>
              <a:noFill/>
            </a:ln>
          </c:spPr>
          <c:invertIfNegative val="0"/>
          <c:cat>
            <c:strLit>
              <c:ptCount val="11"/>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Ability to clean</c:v>
              </c:pt>
              <c:pt idx="10">
                <c:v>Ability to communicate clearly</c:v>
              </c:pt>
            </c:strLit>
          </c:cat>
          <c:val>
            <c:numLit>
              <c:formatCode>General</c:formatCode>
              <c:ptCount val="11"/>
              <c:pt idx="0">
                <c:v>0.1111111111111111</c:v>
              </c:pt>
              <c:pt idx="1">
                <c:v>0.22222222222222221</c:v>
              </c:pt>
              <c:pt idx="2">
                <c:v>0.22222222222222221</c:v>
              </c:pt>
              <c:pt idx="3">
                <c:v>0.33333333333333331</c:v>
              </c:pt>
              <c:pt idx="4">
                <c:v>0.3888888888888889</c:v>
              </c:pt>
              <c:pt idx="5">
                <c:v>0.33333333333333331</c:v>
              </c:pt>
              <c:pt idx="6">
                <c:v>0.33333333333333331</c:v>
              </c:pt>
              <c:pt idx="7">
                <c:v>0.33333333333333331</c:v>
              </c:pt>
              <c:pt idx="8">
                <c:v>0.22222222222222221</c:v>
              </c:pt>
              <c:pt idx="9">
                <c:v>0.5</c:v>
              </c:pt>
              <c:pt idx="10">
                <c:v>0.3888888888888889</c:v>
              </c:pt>
            </c:numLit>
          </c:val>
          <c:extLst>
            <c:ext xmlns:c16="http://schemas.microsoft.com/office/drawing/2014/chart" uri="{C3380CC4-5D6E-409C-BE32-E72D297353CC}">
              <c16:uniqueId val="{00000001-D171-45F0-B884-8D595C6E8526}"/>
            </c:ext>
          </c:extLst>
        </c:ser>
        <c:ser>
          <c:idx val="2"/>
          <c:order val="2"/>
          <c:tx>
            <c:v>OK (%)</c:v>
          </c:tx>
          <c:spPr>
            <a:solidFill>
              <a:srgbClr val="D9D9D9"/>
            </a:solidFill>
            <a:ln>
              <a:noFill/>
            </a:ln>
          </c:spPr>
          <c:invertIfNegative val="0"/>
          <c:cat>
            <c:strLit>
              <c:ptCount val="11"/>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Ability to clean</c:v>
              </c:pt>
              <c:pt idx="10">
                <c:v>Ability to communicate clearly</c:v>
              </c:pt>
            </c:strLit>
          </c:cat>
          <c:val>
            <c:numLit>
              <c:formatCode>General</c:formatCode>
              <c:ptCount val="11"/>
              <c:pt idx="0">
                <c:v>0.61111111111111116</c:v>
              </c:pt>
              <c:pt idx="1">
                <c:v>0.5</c:v>
              </c:pt>
              <c:pt idx="2">
                <c:v>0.3888888888888889</c:v>
              </c:pt>
              <c:pt idx="3">
                <c:v>0.22222222222222221</c:v>
              </c:pt>
              <c:pt idx="4">
                <c:v>0.16666666666666666</c:v>
              </c:pt>
              <c:pt idx="5">
                <c:v>0.27777777777777779</c:v>
              </c:pt>
              <c:pt idx="6">
                <c:v>0.27777777777777779</c:v>
              </c:pt>
              <c:pt idx="7">
                <c:v>0.33333333333333331</c:v>
              </c:pt>
              <c:pt idx="8">
                <c:v>0.27777777777777779</c:v>
              </c:pt>
              <c:pt idx="9">
                <c:v>0.3</c:v>
              </c:pt>
              <c:pt idx="10">
                <c:v>5.5555555555555552E-2</c:v>
              </c:pt>
            </c:numLit>
          </c:val>
          <c:extLst>
            <c:ext xmlns:c16="http://schemas.microsoft.com/office/drawing/2014/chart" uri="{C3380CC4-5D6E-409C-BE32-E72D297353CC}">
              <c16:uniqueId val="{00000002-D171-45F0-B884-8D595C6E8526}"/>
            </c:ext>
          </c:extLst>
        </c:ser>
        <c:ser>
          <c:idx val="3"/>
          <c:order val="3"/>
          <c:tx>
            <c:v>Good (%)</c:v>
          </c:tx>
          <c:spPr>
            <a:solidFill>
              <a:srgbClr val="88A8E2"/>
            </a:solidFill>
            <a:ln>
              <a:noFill/>
            </a:ln>
          </c:spPr>
          <c:invertIfNegative val="0"/>
          <c:cat>
            <c:strLit>
              <c:ptCount val="11"/>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Ability to clean</c:v>
              </c:pt>
              <c:pt idx="10">
                <c:v>Ability to communicate clearly</c:v>
              </c:pt>
            </c:strLit>
          </c:cat>
          <c:val>
            <c:numLit>
              <c:formatCode>General</c:formatCode>
              <c:ptCount val="11"/>
              <c:pt idx="0">
                <c:v>5.5555555555555552E-2</c:v>
              </c:pt>
              <c:pt idx="1">
                <c:v>0</c:v>
              </c:pt>
              <c:pt idx="2">
                <c:v>0</c:v>
              </c:pt>
              <c:pt idx="3">
                <c:v>5.5555555555555552E-2</c:v>
              </c:pt>
              <c:pt idx="4">
                <c:v>5.5555555555555552E-2</c:v>
              </c:pt>
              <c:pt idx="5">
                <c:v>0.1111111111111111</c:v>
              </c:pt>
              <c:pt idx="6">
                <c:v>5.5555555555555552E-2</c:v>
              </c:pt>
              <c:pt idx="7">
                <c:v>5.5555555555555552E-2</c:v>
              </c:pt>
              <c:pt idx="8">
                <c:v>5.5555555555555552E-2</c:v>
              </c:pt>
              <c:pt idx="9">
                <c:v>0.2</c:v>
              </c:pt>
              <c:pt idx="10">
                <c:v>5.5555555555555552E-2</c:v>
              </c:pt>
            </c:numLit>
          </c:val>
          <c:extLst>
            <c:ext xmlns:c16="http://schemas.microsoft.com/office/drawing/2014/chart" uri="{C3380CC4-5D6E-409C-BE32-E72D297353CC}">
              <c16:uniqueId val="{00000003-D171-45F0-B884-8D595C6E8526}"/>
            </c:ext>
          </c:extLst>
        </c:ser>
        <c:ser>
          <c:idx val="4"/>
          <c:order val="4"/>
          <c:tx>
            <c:v>Very Good (%)</c:v>
          </c:tx>
          <c:spPr>
            <a:solidFill>
              <a:srgbClr val="386ECE"/>
            </a:solidFill>
            <a:ln>
              <a:noFill/>
            </a:ln>
          </c:spPr>
          <c:invertIfNegative val="0"/>
          <c:cat>
            <c:strLit>
              <c:ptCount val="11"/>
              <c:pt idx="0">
                <c:v>Donning/Doffing</c:v>
              </c:pt>
              <c:pt idx="1">
                <c:v>Comfort</c:v>
              </c:pt>
              <c:pt idx="2">
                <c:v>Fit for purpose</c:v>
              </c:pt>
              <c:pt idx="3">
                <c:v>Fit on wearer</c:v>
              </c:pt>
              <c:pt idx="4">
                <c:v>Size options</c:v>
              </c:pt>
              <c:pt idx="5">
                <c:v>Construction/Design</c:v>
              </c:pt>
              <c:pt idx="6">
                <c:v>Personal Temperature</c:v>
              </c:pt>
              <c:pt idx="7">
                <c:v>Condensation/Fogging</c:v>
              </c:pt>
              <c:pt idx="8">
                <c:v>Skin Irritation due to prolonged exposure</c:v>
              </c:pt>
              <c:pt idx="9">
                <c:v>Ability to clean</c:v>
              </c:pt>
              <c:pt idx="10">
                <c:v>Ability to communicate clearly</c:v>
              </c:pt>
            </c:strLit>
          </c:cat>
          <c:val>
            <c:numLit>
              <c:formatCode>General</c:formatCode>
              <c:ptCount val="11"/>
              <c:pt idx="0">
                <c:v>0</c:v>
              </c:pt>
              <c:pt idx="1">
                <c:v>0</c:v>
              </c:pt>
              <c:pt idx="2">
                <c:v>5.5555555555555552E-2</c:v>
              </c:pt>
              <c:pt idx="3">
                <c:v>0</c:v>
              </c:pt>
              <c:pt idx="4">
                <c:v>0</c:v>
              </c:pt>
              <c:pt idx="5">
                <c:v>0</c:v>
              </c:pt>
              <c:pt idx="6">
                <c:v>0</c:v>
              </c:pt>
              <c:pt idx="7">
                <c:v>0</c:v>
              </c:pt>
              <c:pt idx="8">
                <c:v>0</c:v>
              </c:pt>
              <c:pt idx="9">
                <c:v>0</c:v>
              </c:pt>
              <c:pt idx="10">
                <c:v>0</c:v>
              </c:pt>
            </c:numLit>
          </c:val>
          <c:extLst>
            <c:ext xmlns:c16="http://schemas.microsoft.com/office/drawing/2014/chart" uri="{C3380CC4-5D6E-409C-BE32-E72D297353CC}">
              <c16:uniqueId val="{00000004-D171-45F0-B884-8D595C6E8526}"/>
            </c:ext>
          </c:extLst>
        </c:ser>
        <c:dLbls>
          <c:showLegendKey val="0"/>
          <c:showVal val="0"/>
          <c:showCatName val="0"/>
          <c:showSerName val="0"/>
          <c:showPercent val="0"/>
          <c:showBubbleSize val="0"/>
        </c:dLbls>
        <c:gapWidth val="150"/>
        <c:overlap val="100"/>
        <c:axId val="315662520"/>
        <c:axId val="315658560"/>
      </c:barChart>
      <c:valAx>
        <c:axId val="315658560"/>
        <c:scaling>
          <c:orientation val="minMax"/>
          <c:max val="1"/>
        </c:scaling>
        <c:delete val="0"/>
        <c:axPos val="b"/>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crossAx val="315662520"/>
        <c:crosses val="autoZero"/>
        <c:crossBetween val="between"/>
      </c:valAx>
      <c:catAx>
        <c:axId val="315662520"/>
        <c:scaling>
          <c:orientation val="minMax"/>
        </c:scaling>
        <c:delete val="0"/>
        <c:axPos val="l"/>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crossAx val="315658560"/>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venir Next LT Pro"/>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venir Next LT Pro"/>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3387C1-8EFB-44F7-8485-D662F1CF7333}" type="datetime1">
              <a:rPr lang="en-GB" smtClean="0"/>
              <a:t>14/10/2024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n-GB" smtClean="0"/>
              <a:t>‹#›</a:t>
            </a:fld>
            <a:endParaRPr lang="en-GB"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D6434E-09F1-48C0-A525-B5A7008B7802}" type="datetime1">
              <a:rPr lang="en-GB" noProof="0" smtClean="0"/>
              <a:t>14/10/2024</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n-GB" noProof="0" smtClean="0"/>
              <a:t>‹#›</a:t>
            </a:fld>
            <a:endParaRPr lang="en-GB"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32674CE4-FBD8-4481-AEFB-CA53E599A745}" type="slidenum">
              <a:rPr lang="en-GB" smtClean="0"/>
              <a:t>1</a:t>
            </a:fld>
            <a:endParaRPr lang="en-GB"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Glove reduction is 15,109 pallets, which is £3.9m saving per year</a:t>
            </a:r>
          </a:p>
          <a:p>
            <a:r>
              <a:rPr lang="en-US" dirty="0"/>
              <a:t>581 vehicles with 26 pallets on a lorry @ £700/vehicle is £406k per year</a:t>
            </a:r>
          </a:p>
          <a:p>
            <a:r>
              <a:rPr lang="en-US" sz="1800" b="1" i="0" u="none" strike="noStrike" dirty="0">
                <a:solidFill>
                  <a:srgbClr val="FFFFFF"/>
                </a:solidFill>
                <a:effectLst/>
                <a:latin typeface="Calibri" panose="020F0502020204030204" pitchFamily="34" charset="0"/>
              </a:rPr>
              <a:t>Gloves</a:t>
            </a:r>
            <a:r>
              <a:rPr lang="en-US" dirty="0"/>
              <a:t> 26</a:t>
            </a:r>
          </a:p>
          <a:p>
            <a:r>
              <a:rPr lang="en-US" sz="1800" b="1" i="0" u="none" strike="noStrike" dirty="0">
                <a:solidFill>
                  <a:srgbClr val="FFFFFF"/>
                </a:solidFill>
                <a:effectLst/>
                <a:latin typeface="Calibri" panose="020F0502020204030204" pitchFamily="34" charset="0"/>
              </a:rPr>
              <a:t>TIIR</a:t>
            </a:r>
            <a:r>
              <a:rPr lang="en-US" dirty="0"/>
              <a:t> 10</a:t>
            </a:r>
          </a:p>
          <a:p>
            <a:r>
              <a:rPr lang="en-US" sz="1800" b="1" i="0" u="none" strike="noStrike" dirty="0">
                <a:solidFill>
                  <a:srgbClr val="FFFFFF"/>
                </a:solidFill>
                <a:effectLst/>
                <a:latin typeface="Calibri" panose="020F0502020204030204" pitchFamily="34" charset="0"/>
              </a:rPr>
              <a:t>Aprons</a:t>
            </a:r>
            <a:r>
              <a:rPr lang="en-US" dirty="0"/>
              <a:t> 41</a:t>
            </a:r>
          </a:p>
          <a:p>
            <a:r>
              <a:rPr lang="en-US" sz="1800" b="1" i="0" u="none" strike="noStrike" dirty="0">
                <a:solidFill>
                  <a:srgbClr val="FFFFFF"/>
                </a:solidFill>
                <a:effectLst/>
                <a:latin typeface="Calibri" panose="020F0502020204030204" pitchFamily="34" charset="0"/>
              </a:rPr>
              <a:t>Visors/EP </a:t>
            </a:r>
            <a:r>
              <a:rPr lang="en-US" sz="1800" b="0" i="0" u="none" strike="noStrike" dirty="0">
                <a:solidFill>
                  <a:srgbClr val="FFFFFF"/>
                </a:solidFill>
                <a:effectLst/>
                <a:latin typeface="Calibri" panose="020F0502020204030204" pitchFamily="34" charset="0"/>
              </a:rPr>
              <a:t>231</a:t>
            </a:r>
          </a:p>
          <a:p>
            <a:r>
              <a:rPr lang="en-US" sz="1800" b="1" i="0" u="none" strike="noStrike" dirty="0">
                <a:solidFill>
                  <a:srgbClr val="FFFFFF"/>
                </a:solidFill>
                <a:effectLst/>
                <a:latin typeface="Calibri" panose="020F0502020204030204" pitchFamily="34" charset="0"/>
              </a:rPr>
              <a:t>P3</a:t>
            </a:r>
          </a:p>
          <a:p>
            <a:r>
              <a:rPr lang="en-US" sz="1800" b="1" i="0" u="none" strike="noStrike" dirty="0">
                <a:solidFill>
                  <a:srgbClr val="FFFFFF"/>
                </a:solidFill>
                <a:effectLst/>
                <a:latin typeface="Calibri" panose="020F0502020204030204" pitchFamily="34" charset="0"/>
              </a:rPr>
              <a:t>Gowns</a:t>
            </a:r>
            <a:r>
              <a:rPr lang="en-US" dirty="0"/>
              <a:t> </a:t>
            </a:r>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11</a:t>
            </a:fld>
            <a:endParaRPr lang="en-GB" noProof="0" dirty="0"/>
          </a:p>
        </p:txBody>
      </p:sp>
    </p:spTree>
    <p:extLst>
      <p:ext uri="{BB962C8B-B14F-4D97-AF65-F5344CB8AC3E}">
        <p14:creationId xmlns:p14="http://schemas.microsoft.com/office/powerpoint/2010/main" val="1238205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7890" y="4343400"/>
            <a:ext cx="6670110" cy="4600184"/>
          </a:xfrm>
        </p:spPr>
        <p:txBody>
          <a:bodyPr/>
          <a:lstStyle/>
          <a:p>
            <a:r>
              <a:rPr lang="en-GB" dirty="0"/>
              <a:t>1 Defra – may ban wet wipes containing plastics, as they did with straws, microbeads and plastic stirrers as well as bag tax</a:t>
            </a:r>
          </a:p>
          <a:p>
            <a:pPr marL="171450" indent="-171450">
              <a:buFont typeface="Arial" panose="020B0604020202020204" pitchFamily="34" charset="0"/>
              <a:buChar char="•"/>
            </a:pPr>
            <a:r>
              <a:rPr lang="en-GB" dirty="0"/>
              <a:t>Look at sprays and launderable cloths or paper towels, not white ones as they may need to be bleached</a:t>
            </a:r>
          </a:p>
          <a:p>
            <a:r>
              <a:rPr lang="en-GB" dirty="0"/>
              <a:t>2 Support from wider community for healthcare specifications and standards. Remove the ambiguity</a:t>
            </a:r>
          </a:p>
          <a:p>
            <a:pPr marL="171450" indent="-171450">
              <a:buFont typeface="Arial" panose="020B0604020202020204" pitchFamily="34" charset="0"/>
              <a:buChar char="•"/>
            </a:pPr>
            <a:r>
              <a:rPr lang="en-GB" dirty="0"/>
              <a:t>Is it PPE or MD? FFP3 or P3 or PAPR with exhalation valve should be avoided where possible – nothing in the standards under EN149, EN140/143. Nothing in about how clean it should be internally and externally for use in health and care settings</a:t>
            </a:r>
            <a:r>
              <a:rPr lang="en-GB" b="1" dirty="0"/>
              <a:t>. Manufacturers want to know what the challenge is!</a:t>
            </a:r>
          </a:p>
          <a:p>
            <a:r>
              <a:rPr lang="en-GB" dirty="0"/>
              <a:t>3There is the SPOC for alerts etc, but community of pilots, trials, testing, development etc. Avoid replication, waste and coordinated approach make quicker and larger improvements</a:t>
            </a:r>
          </a:p>
          <a:p>
            <a:r>
              <a:rPr lang="en-GB" dirty="0"/>
              <a:t>4 Difficult to gather meaningful dialogue, hence the need to encourage staff to come and engage, explain 1</a:t>
            </a:r>
            <a:r>
              <a:rPr lang="en-GB" baseline="30000" dirty="0"/>
              <a:t>st</a:t>
            </a:r>
            <a:r>
              <a:rPr lang="en-GB" dirty="0"/>
              <a:t> hand the issues to suppliers, manufacturers to move to next gen PPE</a:t>
            </a:r>
          </a:p>
          <a:p>
            <a:r>
              <a:rPr lang="en-GB" dirty="0"/>
              <a:t>5 Funding is key to improvement, I have a very limited budget and more is needed for step change, which will fund itself, but where do I go? Was DHSC, (Covid money), Then NHS Greener, now SCCL</a:t>
            </a:r>
          </a:p>
          <a:p>
            <a:r>
              <a:rPr lang="en-GB" dirty="0"/>
              <a:t>6 Perhaps a community of </a:t>
            </a:r>
            <a:r>
              <a:rPr lang="en-GB" dirty="0" err="1"/>
              <a:t>decontam</a:t>
            </a:r>
            <a:r>
              <a:rPr lang="en-GB" dirty="0"/>
              <a:t>, IPC, CPS, Industry to work on processes and products</a:t>
            </a:r>
          </a:p>
          <a:p>
            <a:r>
              <a:rPr lang="en-GB" dirty="0"/>
              <a:t>7 AHSNs, R&amp;D, Innovation Team &amp; members from Towers, RCN, IPC to work and engage collaboratively and more widely </a:t>
            </a:r>
          </a:p>
          <a:p>
            <a:endParaRPr lang="en-GB" b="1" dirty="0"/>
          </a:p>
        </p:txBody>
      </p:sp>
      <p:sp>
        <p:nvSpPr>
          <p:cNvPr id="4" name="Slide Number Placeholder 3"/>
          <p:cNvSpPr>
            <a:spLocks noGrp="1"/>
          </p:cNvSpPr>
          <p:nvPr>
            <p:ph type="sldNum" sz="quarter" idx="5"/>
          </p:nvPr>
        </p:nvSpPr>
        <p:spPr/>
        <p:txBody>
          <a:bodyPr/>
          <a:lstStyle/>
          <a:p>
            <a:pPr lvl="0"/>
            <a:fld id="{810013E1-8EB9-4A70-869C-3D3559A4340F}" type="slidenum">
              <a:rPr lang="en-GB" smtClean="0"/>
              <a:t>13</a:t>
            </a:fld>
            <a:endParaRPr lang="en-GB"/>
          </a:p>
        </p:txBody>
      </p:sp>
    </p:spTree>
    <p:extLst>
      <p:ext uri="{BB962C8B-B14F-4D97-AF65-F5344CB8AC3E}">
        <p14:creationId xmlns:p14="http://schemas.microsoft.com/office/powerpoint/2010/main" val="2507680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14</a:t>
            </a:fld>
            <a:endParaRPr lang="en-GB" noProof="0" dirty="0"/>
          </a:p>
        </p:txBody>
      </p:sp>
    </p:spTree>
    <p:extLst>
      <p:ext uri="{BB962C8B-B14F-4D97-AF65-F5344CB8AC3E}">
        <p14:creationId xmlns:p14="http://schemas.microsoft.com/office/powerpoint/2010/main" val="2434024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15</a:t>
            </a:fld>
            <a:endParaRPr lang="en-GB" noProof="0" dirty="0"/>
          </a:p>
        </p:txBody>
      </p:sp>
    </p:spTree>
    <p:extLst>
      <p:ext uri="{BB962C8B-B14F-4D97-AF65-F5344CB8AC3E}">
        <p14:creationId xmlns:p14="http://schemas.microsoft.com/office/powerpoint/2010/main" val="283369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16</a:t>
            </a:fld>
            <a:endParaRPr lang="en-GB" noProof="0" dirty="0"/>
          </a:p>
        </p:txBody>
      </p:sp>
    </p:spTree>
    <p:extLst>
      <p:ext uri="{BB962C8B-B14F-4D97-AF65-F5344CB8AC3E}">
        <p14:creationId xmlns:p14="http://schemas.microsoft.com/office/powerpoint/2010/main" val="134287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19</a:t>
            </a:fld>
            <a:endParaRPr lang="en-GB" noProof="0" dirty="0"/>
          </a:p>
        </p:txBody>
      </p:sp>
    </p:spTree>
    <p:extLst>
      <p:ext uri="{BB962C8B-B14F-4D97-AF65-F5344CB8AC3E}">
        <p14:creationId xmlns:p14="http://schemas.microsoft.com/office/powerpoint/2010/main" val="357269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1"/>
            <a:r>
              <a:rPr lang="en-GB" dirty="0"/>
              <a:t>Gowns, Aprons, Masks, Respirators &amp; filters. </a:t>
            </a:r>
            <a:r>
              <a:rPr lang="en-GB" b="1" dirty="0"/>
              <a:t>Considerations</a:t>
            </a:r>
            <a:r>
              <a:rPr lang="en-GB" dirty="0"/>
              <a:t>: Standards &amp; testing, Laundry</a:t>
            </a:r>
          </a:p>
          <a:p>
            <a:pPr lvl="1"/>
            <a:r>
              <a:rPr lang="en-GB" b="1" dirty="0"/>
              <a:t>Reuse</a:t>
            </a:r>
            <a:r>
              <a:rPr lang="en-GB" dirty="0"/>
              <a:t> – Laundry, behavioural change, routes to procurement, Tracking – RFID, QR, Barcode, manual</a:t>
            </a:r>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2</a:t>
            </a:fld>
            <a:endParaRPr lang="en-GB" dirty="0"/>
          </a:p>
        </p:txBody>
      </p:sp>
    </p:spTree>
    <p:extLst>
      <p:ext uri="{BB962C8B-B14F-4D97-AF65-F5344CB8AC3E}">
        <p14:creationId xmlns:p14="http://schemas.microsoft.com/office/powerpoint/2010/main" val="848636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4</a:t>
            </a:fld>
            <a:endParaRPr lang="en-GB" noProof="0" dirty="0"/>
          </a:p>
        </p:txBody>
      </p:sp>
    </p:spTree>
    <p:extLst>
      <p:ext uri="{BB962C8B-B14F-4D97-AF65-F5344CB8AC3E}">
        <p14:creationId xmlns:p14="http://schemas.microsoft.com/office/powerpoint/2010/main" val="137035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5</a:t>
            </a:fld>
            <a:endParaRPr lang="en-GB" dirty="0"/>
          </a:p>
        </p:txBody>
      </p:sp>
    </p:spTree>
    <p:extLst>
      <p:ext uri="{BB962C8B-B14F-4D97-AF65-F5344CB8AC3E}">
        <p14:creationId xmlns:p14="http://schemas.microsoft.com/office/powerpoint/2010/main" val="53224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6</a:t>
            </a:fld>
            <a:endParaRPr lang="en-GB" dirty="0"/>
          </a:p>
        </p:txBody>
      </p:sp>
    </p:spTree>
    <p:extLst>
      <p:ext uri="{BB962C8B-B14F-4D97-AF65-F5344CB8AC3E}">
        <p14:creationId xmlns:p14="http://schemas.microsoft.com/office/powerpoint/2010/main" val="11886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7</a:t>
            </a:fld>
            <a:endParaRPr lang="en-GB" dirty="0"/>
          </a:p>
        </p:txBody>
      </p:sp>
    </p:spTree>
    <p:extLst>
      <p:ext uri="{BB962C8B-B14F-4D97-AF65-F5344CB8AC3E}">
        <p14:creationId xmlns:p14="http://schemas.microsoft.com/office/powerpoint/2010/main" val="864580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8</a:t>
            </a:fld>
            <a:endParaRPr lang="en-GB" dirty="0"/>
          </a:p>
        </p:txBody>
      </p:sp>
    </p:spTree>
    <p:extLst>
      <p:ext uri="{BB962C8B-B14F-4D97-AF65-F5344CB8AC3E}">
        <p14:creationId xmlns:p14="http://schemas.microsoft.com/office/powerpoint/2010/main" val="87393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9</a:t>
            </a:fld>
            <a:endParaRPr lang="en-GB" dirty="0"/>
          </a:p>
        </p:txBody>
      </p:sp>
    </p:spTree>
    <p:extLst>
      <p:ext uri="{BB962C8B-B14F-4D97-AF65-F5344CB8AC3E}">
        <p14:creationId xmlns:p14="http://schemas.microsoft.com/office/powerpoint/2010/main" val="896782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10</a:t>
            </a:fld>
            <a:endParaRPr lang="en-GB" dirty="0"/>
          </a:p>
        </p:txBody>
      </p:sp>
    </p:spTree>
    <p:extLst>
      <p:ext uri="{BB962C8B-B14F-4D97-AF65-F5344CB8AC3E}">
        <p14:creationId xmlns:p14="http://schemas.microsoft.com/office/powerpoint/2010/main" val="3525726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8" name="Title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en-US" noProof="0"/>
              <a:t>Click to edit Master title style</a:t>
            </a:r>
            <a:endParaRPr lang="en-GB" noProof="0" dirty="0"/>
          </a:p>
        </p:txBody>
      </p:sp>
      <p:sp>
        <p:nvSpPr>
          <p:cNvPr id="9" name="Subtitle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en-US" noProof="0"/>
              <a:t>Click to edit Master subtitle style</a:t>
            </a:r>
            <a:endParaRPr lang="en-GB" noProof="0" dirty="0"/>
          </a:p>
        </p:txBody>
      </p:sp>
      <p:sp>
        <p:nvSpPr>
          <p:cNvPr id="17" name="Footer Placeholder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en-GB" noProof="0" dirty="0"/>
              <a:t>Add a footer</a:t>
            </a:r>
          </a:p>
        </p:txBody>
      </p:sp>
      <p:sp>
        <p:nvSpPr>
          <p:cNvPr id="28" name="Date Placeholder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pPr rtl="0"/>
            <a:fld id="{B4AAD351-6347-4318-B935-1E0F1B6A61D6}" type="datetime1">
              <a:rPr lang="en-GB" noProof="0" smtClean="0"/>
              <a:t>14/10/2024</a:t>
            </a:fld>
            <a:endParaRPr lang="en-GB" noProof="0" dirty="0"/>
          </a:p>
        </p:txBody>
      </p:sp>
      <p:sp>
        <p:nvSpPr>
          <p:cNvPr id="29" name="Slide Number Placeholder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lvl1pPr>
              <a:defRPr/>
            </a:lvl1pPr>
            <a:lvl5pPr>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D2EB87B0-5071-4BC9-A19F-C3269318028C}" type="datetime1">
              <a:rPr lang="en-GB" noProof="0" smtClean="0"/>
              <a:t>14/10/2024</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rtlCol="0"/>
          <a:lstStyle>
            <a:lvl1pPr>
              <a:defRPr/>
            </a:lvl1pPr>
          </a:lstStyle>
          <a:p>
            <a:pPr rtl="0"/>
            <a:r>
              <a:rPr lang="en-GB" noProof="0"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en-GB" noProof="0" dirty="0"/>
              <a:t>Click to edit Master text styles</a:t>
            </a:r>
          </a:p>
          <a:p>
            <a:pPr lvl="1" rtl="0" eaLnBrk="1" latinLnBrk="0" hangingPunct="1"/>
            <a:r>
              <a:rPr lang="en-GB" noProof="0" dirty="0"/>
              <a:t>Second level</a:t>
            </a:r>
          </a:p>
          <a:p>
            <a:pPr lvl="2" rtl="0" eaLnBrk="1" latinLnBrk="0" hangingPunct="1"/>
            <a:r>
              <a:rPr lang="en-GB" noProof="0" dirty="0"/>
              <a:t>Third level</a:t>
            </a:r>
          </a:p>
          <a:p>
            <a:pPr lvl="3" rtl="0" eaLnBrk="1" latinLnBrk="0" hangingPunct="1"/>
            <a:r>
              <a:rPr lang="en-GB" noProof="0" dirty="0"/>
              <a:t>Fourth level</a:t>
            </a:r>
          </a:p>
          <a:p>
            <a:pPr lvl="4" rtl="0" eaLnBrk="1" latinLnBrk="0" hangingPunct="1"/>
            <a:r>
              <a:rPr lang="en-GB" noProof="0" dirty="0"/>
              <a:t>Fifth level</a:t>
            </a:r>
            <a:endParaRPr kumimoji="0"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54B4CBB3-9133-42BF-BC20-6F6E1888C21F}" type="datetime1">
              <a:rPr lang="en-GB" noProof="0" smtClean="0"/>
              <a:t>14/10/2024</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2DB0-D029-4585-BCAD-3CFB887377F0}"/>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Footer Placeholder 3">
            <a:extLst>
              <a:ext uri="{FF2B5EF4-FFF2-40B4-BE49-F238E27FC236}">
                <a16:creationId xmlns:a16="http://schemas.microsoft.com/office/drawing/2014/main" id="{1C96070F-70ED-4D30-A77A-88FB08194950}"/>
              </a:ext>
            </a:extLst>
          </p:cNvPr>
          <p:cNvSpPr txBox="1">
            <a:spLocks noGrp="1"/>
          </p:cNvSpPr>
          <p:nvPr>
            <p:ph type="ftr" sz="quarter" idx="9"/>
          </p:nvPr>
        </p:nvSpPr>
        <p:spPr>
          <a:xfrm>
            <a:off x="598713" y="6282245"/>
            <a:ext cx="8466660" cy="501018"/>
          </a:xfrm>
          <a:prstGeom prst="rect">
            <a:avLst/>
          </a:prstGeom>
        </p:spPr>
        <p:txBody>
          <a:bodyPr/>
          <a:lstStyle>
            <a:lvl1pPr>
              <a:defRPr/>
            </a:lvl1pPr>
          </a:lstStyle>
          <a:p>
            <a:r>
              <a:rPr lang="en-GB" dirty="0"/>
              <a:t>Norwegian National Decontamination Days - 26</a:t>
            </a:r>
            <a:r>
              <a:rPr lang="en-GB" baseline="30000" dirty="0"/>
              <a:t>th</a:t>
            </a:r>
            <a:r>
              <a:rPr lang="en-GB" dirty="0"/>
              <a:t> – 27</a:t>
            </a:r>
            <a:r>
              <a:rPr lang="en-GB" baseline="30000" dirty="0"/>
              <a:t>th</a:t>
            </a:r>
            <a:r>
              <a:rPr lang="en-GB" dirty="0"/>
              <a:t> September 2023</a:t>
            </a:r>
          </a:p>
        </p:txBody>
      </p:sp>
    </p:spTree>
    <p:extLst>
      <p:ext uri="{BB962C8B-B14F-4D97-AF65-F5344CB8AC3E}">
        <p14:creationId xmlns:p14="http://schemas.microsoft.com/office/powerpoint/2010/main" val="138082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idx="1"/>
          </p:nvPr>
        </p:nvSpPr>
        <p:spPr/>
        <p:txBody>
          <a:bodyPr rtlCol="0"/>
          <a:lstStyle>
            <a:lvl1pPr>
              <a:defRPr/>
            </a:lvl1pPr>
            <a:lvl5pPr>
              <a:defRPr/>
            </a:lvl5pPr>
            <a:lvl6pPr>
              <a:defRPr/>
            </a:lvl6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71F23539-3F81-4F1E-A9B7-5CE0C1986E23}" type="datetime1">
              <a:rPr lang="en-GB" noProof="0" smtClean="0"/>
              <a:t>14/10/2024</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en-US" noProof="0"/>
              <a:t>Click to edit Master title style</a:t>
            </a:r>
            <a:endParaRPr kumimoji="0" lang="en-GB" noProof="0" dirty="0"/>
          </a:p>
        </p:txBody>
      </p:sp>
      <p:sp>
        <p:nvSpPr>
          <p:cNvPr id="3" name="Text Placeholder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en-US" noProof="0"/>
              <a:t>Click to edit Master text styles</a:t>
            </a:r>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56854DA5-E4EE-42EA-9BC9-3160B1480769}" type="datetime1">
              <a:rPr lang="en-GB" noProof="0" smtClean="0"/>
              <a:t>14/10/2024</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609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4" name="Content Placeholder 3"/>
          <p:cNvSpPr>
            <a:spLocks noGrp="1"/>
          </p:cNvSpPr>
          <p:nvPr>
            <p:ph sz="half" idx="2"/>
          </p:nvPr>
        </p:nvSpPr>
        <p:spPr>
          <a:xfrm>
            <a:off x="6197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E9A1BF5D-7537-4BA8-9976-6302714DE26C}" type="datetime1">
              <a:rPr lang="en-GB" noProof="0" smtClean="0"/>
              <a:t>14/10/2024</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rtlCol="0" anchor="ctr"/>
          <a:lstStyle>
            <a:lvl1pPr>
              <a:defRPr sz="4000" b="0" i="0" cap="none" baseline="0"/>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n-US" noProof="0"/>
              <a:t>Click to edit Master text styles</a:t>
            </a:r>
          </a:p>
        </p:txBody>
      </p:sp>
      <p:sp>
        <p:nvSpPr>
          <p:cNvPr id="5" name="Content Placeholder 4"/>
          <p:cNvSpPr>
            <a:spLocks noGrp="1"/>
          </p:cNvSpPr>
          <p:nvPr>
            <p:ph sz="quarter" idx="2"/>
          </p:nvPr>
        </p:nvSpPr>
        <p:spPr>
          <a:xfrm>
            <a:off x="508000" y="2708519"/>
            <a:ext cx="5388864"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n-US" noProof="0"/>
              <a:t>Click to edit Master text styles</a:t>
            </a:r>
          </a:p>
        </p:txBody>
      </p:sp>
      <p:sp>
        <p:nvSpPr>
          <p:cNvPr id="6" name="Content Placeholder 5"/>
          <p:cNvSpPr>
            <a:spLocks noGrp="1"/>
          </p:cNvSpPr>
          <p:nvPr>
            <p:ph sz="quarter" idx="4"/>
          </p:nvPr>
        </p:nvSpPr>
        <p:spPr>
          <a:xfrm>
            <a:off x="6291073" y="2708519"/>
            <a:ext cx="5389033"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28" name="Footer Placeholder 27"/>
          <p:cNvSpPr>
            <a:spLocks noGrp="1"/>
          </p:cNvSpPr>
          <p:nvPr>
            <p:ph type="ftr" sz="quarter" idx="12"/>
          </p:nvPr>
        </p:nvSpPr>
        <p:spPr/>
        <p:txBody>
          <a:bodyPr rtlCol="0"/>
          <a:lstStyle/>
          <a:p>
            <a:pPr rtl="0"/>
            <a:r>
              <a:rPr lang="en-GB" noProof="0" dirty="0"/>
              <a:t>Add a footer</a:t>
            </a:r>
          </a:p>
        </p:txBody>
      </p:sp>
      <p:sp>
        <p:nvSpPr>
          <p:cNvPr id="26" name="Date Placeholder 25"/>
          <p:cNvSpPr>
            <a:spLocks noGrp="1"/>
          </p:cNvSpPr>
          <p:nvPr>
            <p:ph type="dt" sz="half" idx="10"/>
          </p:nvPr>
        </p:nvSpPr>
        <p:spPr/>
        <p:txBody>
          <a:bodyPr rtlCol="0"/>
          <a:lstStyle/>
          <a:p>
            <a:pPr rtl="0"/>
            <a:fld id="{8F8E4797-21F6-4D41-B035-97FEABB63BCE}" type="datetime1">
              <a:rPr lang="en-GB" noProof="0" smtClean="0"/>
              <a:t>14/10/2024</a:t>
            </a:fld>
            <a:endParaRPr lang="en-GB" noProof="0" dirty="0"/>
          </a:p>
        </p:txBody>
      </p:sp>
      <p:sp>
        <p:nvSpPr>
          <p:cNvPr id="27" name="Slide Number Placeholder 26"/>
          <p:cNvSpPr>
            <a:spLocks noGrp="1"/>
          </p:cNvSpPr>
          <p:nvPr>
            <p:ph type="sldNum" sz="quarter" idx="11"/>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rtlCol="0" anchor="ctr"/>
          <a:lstStyle>
            <a:lvl1pPr>
              <a:defRPr sz="4000">
                <a:solidFill>
                  <a:schemeClr val="tx2"/>
                </a:solidFill>
              </a:defRPr>
            </a:lvl1pPr>
          </a:lstStyle>
          <a:p>
            <a:pPr rtl="0"/>
            <a:r>
              <a:rPr lang="en-US" noProof="0"/>
              <a:t>Click to edit Master title style</a:t>
            </a:r>
            <a:endParaRPr lang="en-GB" noProof="0" dirty="0"/>
          </a:p>
        </p:txBody>
      </p:sp>
      <p:sp>
        <p:nvSpPr>
          <p:cNvPr id="4" name="Footer Placeholder 3"/>
          <p:cNvSpPr>
            <a:spLocks noGrp="1"/>
          </p:cNvSpPr>
          <p:nvPr>
            <p:ph type="ftr" sz="quarter" idx="11"/>
          </p:nvPr>
        </p:nvSpPr>
        <p:spPr>
          <a:xfrm>
            <a:off x="7010400" y="612648"/>
            <a:ext cx="1767840" cy="457200"/>
          </a:xfrm>
        </p:spPr>
        <p:txBody>
          <a:bodyPr rtlCol="0"/>
          <a:lstStyle/>
          <a:p>
            <a:pPr rtl="0"/>
            <a:r>
              <a:rPr lang="en-GB" noProof="0" dirty="0"/>
              <a:t>Add a footer</a:t>
            </a:r>
          </a:p>
        </p:txBody>
      </p:sp>
      <p:sp>
        <p:nvSpPr>
          <p:cNvPr id="3" name="Date Placeholder 2"/>
          <p:cNvSpPr>
            <a:spLocks noGrp="1"/>
          </p:cNvSpPr>
          <p:nvPr>
            <p:ph type="dt" sz="half" idx="10"/>
          </p:nvPr>
        </p:nvSpPr>
        <p:spPr>
          <a:xfrm>
            <a:off x="8778240" y="612648"/>
            <a:ext cx="1276352" cy="457200"/>
          </a:xfrm>
        </p:spPr>
        <p:txBody>
          <a:bodyPr rtlCol="0"/>
          <a:lstStyle/>
          <a:p>
            <a:pPr rtl="0"/>
            <a:fld id="{4EC45D07-A3FD-40EE-BB45-F5E3D0F2E1C8}" type="datetime1">
              <a:rPr lang="en-GB" noProof="0" smtClean="0"/>
              <a:t>14/10/2024</a:t>
            </a:fld>
            <a:endParaRPr lang="en-GB" noProof="0" dirty="0"/>
          </a:p>
        </p:txBody>
      </p:sp>
      <p:sp>
        <p:nvSpPr>
          <p:cNvPr id="5" name="Slide Number Placeholder 4"/>
          <p:cNvSpPr>
            <a:spLocks noGrp="1"/>
          </p:cNvSpPr>
          <p:nvPr>
            <p:ph type="sldNum" sz="quarter" idx="12"/>
          </p:nvPr>
        </p:nvSpPr>
        <p:spPr>
          <a:xfrm>
            <a:off x="10899648" y="2272"/>
            <a:ext cx="1016000" cy="365760"/>
          </a:xfrm>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r>
              <a:rPr lang="en-GB" noProof="0" dirty="0"/>
              <a:t>Add a footer</a:t>
            </a:r>
          </a:p>
        </p:txBody>
      </p:sp>
      <p:sp>
        <p:nvSpPr>
          <p:cNvPr id="2" name="Date Placeholder 1"/>
          <p:cNvSpPr>
            <a:spLocks noGrp="1"/>
          </p:cNvSpPr>
          <p:nvPr>
            <p:ph type="dt" sz="half" idx="10"/>
          </p:nvPr>
        </p:nvSpPr>
        <p:spPr/>
        <p:txBody>
          <a:bodyPr rtlCol="0"/>
          <a:lstStyle/>
          <a:p>
            <a:pPr rtl="0"/>
            <a:fld id="{30FFDAF9-DFA9-4947-9568-03347A66D233}" type="datetime1">
              <a:rPr lang="en-GB" noProof="0" smtClean="0"/>
              <a:t>14/10/2024</a:t>
            </a:fld>
            <a:endParaRPr lang="en-GB" noProof="0" dirty="0"/>
          </a:p>
        </p:txBody>
      </p:sp>
      <p:sp>
        <p:nvSpPr>
          <p:cNvPr id="4" name="Slide Number Placeholder 3"/>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en-GB" noProof="0" dirty="0"/>
              <a:t>Edit Master title style</a:t>
            </a:r>
          </a:p>
        </p:txBody>
      </p:sp>
      <p:sp>
        <p:nvSpPr>
          <p:cNvPr id="4" name="Content Placeholder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3" name="Text Placeholder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en-US" noProof="0"/>
              <a:t>Click to edit Master text styles</a:t>
            </a:r>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D89D711C-098E-40E1-BE23-CFCA1FAB8359}" type="datetime1">
              <a:rPr lang="en-GB" noProof="0" smtClean="0"/>
              <a:t>14/10/2024</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en-US"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en-US" noProof="0"/>
              <a:t>Click icon to add picture</a:t>
            </a:r>
            <a:endParaRPr kumimoji="0" lang="en-GB" noProof="0" dirty="0"/>
          </a:p>
        </p:txBody>
      </p:sp>
      <p:sp>
        <p:nvSpPr>
          <p:cNvPr id="4" name="Text Placeholder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en-US" noProof="0"/>
              <a:t>Click to edit Master text styles</a:t>
            </a:r>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9A9A7A2F-7C81-4F05-8B4D-4983D3740BAF}" type="datetime1">
              <a:rPr lang="en-GB" noProof="0" smtClean="0"/>
              <a:t>14/10/2024</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2" name="Title Placeholder 21"/>
          <p:cNvSpPr>
            <a:spLocks noGrp="1"/>
          </p:cNvSpPr>
          <p:nvPr>
            <p:ph type="title"/>
          </p:nvPr>
        </p:nvSpPr>
        <p:spPr>
          <a:xfrm>
            <a:off x="609600" y="1143000"/>
            <a:ext cx="10972800" cy="1066800"/>
          </a:xfrm>
          <a:prstGeom prst="rect">
            <a:avLst/>
          </a:prstGeom>
        </p:spPr>
        <p:txBody>
          <a:bodyPr vert="horz" rtlCol="0" anchor="ctr">
            <a:normAutofit/>
          </a:bodyPr>
          <a:lstStyle/>
          <a:p>
            <a:pPr rtl="0"/>
            <a:r>
              <a:rPr lang="en-US" noProof="0"/>
              <a:t>Click to edit Master title style</a:t>
            </a:r>
            <a:endParaRPr lang="en-GB" noProof="0" dirty="0"/>
          </a:p>
        </p:txBody>
      </p:sp>
      <p:sp>
        <p:nvSpPr>
          <p:cNvPr id="13" name="Text Placeholder 12"/>
          <p:cNvSpPr>
            <a:spLocks noGrp="1"/>
          </p:cNvSpPr>
          <p:nvPr>
            <p:ph type="body" idx="1"/>
          </p:nvPr>
        </p:nvSpPr>
        <p:spPr>
          <a:xfrm>
            <a:off x="609600" y="2249424"/>
            <a:ext cx="10972800" cy="4325112"/>
          </a:xfrm>
          <a:prstGeom prst="rect">
            <a:avLst/>
          </a:prstGeom>
        </p:spPr>
        <p:txBody>
          <a:bodyPr vert="horz"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r>
              <a:rPr lang="en-GB" noProof="0" dirty="0"/>
              <a:t>Add a footer</a:t>
            </a:r>
          </a:p>
        </p:txBody>
      </p:sp>
      <p:sp>
        <p:nvSpPr>
          <p:cNvPr id="14" name="Date Placeholder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pPr rtl="0"/>
            <a:fld id="{8B045440-74F0-4B44-BEF6-1040C3E911E1}" type="datetime1">
              <a:rPr lang="en-GB" noProof="0" smtClean="0"/>
              <a:t>14/10/2024</a:t>
            </a:fld>
            <a:endParaRPr lang="en-GB" noProof="0"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aul@PCCSustainableSolution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agleprotect.co.nz/blogs/from-the-nest/five-glove-myths-busted"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s://eagleprotect.co.nz/blogs/from-the-nest/skin-disease-hand-injuries-caused-by-disposable-glov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2" Type="http://schemas.openxmlformats.org/officeDocument/2006/relationships/hyperlink" Target="mailto:Paul@PCCSustainableSolution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chart" Target="../charts/char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11927"/>
            <a:ext cx="11277600" cy="1947107"/>
          </a:xfrm>
        </p:spPr>
        <p:txBody>
          <a:bodyPr rtlCol="0">
            <a:normAutofit fontScale="90000"/>
          </a:bodyPr>
          <a:lstStyle/>
          <a:p>
            <a:pPr rtl="0"/>
            <a:r>
              <a:rPr lang="en-US" dirty="0"/>
              <a:t>Norwegian Association for Infection Prevention and Control 2024  - Annual Conference</a:t>
            </a:r>
            <a:br>
              <a:rPr lang="en-US" dirty="0"/>
            </a:br>
            <a:r>
              <a:rPr lang="en-US" dirty="0"/>
              <a:t>Why is single use PPE still so prevalent?</a:t>
            </a:r>
            <a:br>
              <a:rPr lang="en-US" dirty="0"/>
            </a:br>
            <a:r>
              <a:rPr lang="en-GB" dirty="0"/>
              <a:t> </a:t>
            </a:r>
          </a:p>
        </p:txBody>
      </p:sp>
      <p:sp>
        <p:nvSpPr>
          <p:cNvPr id="3" name="Subtitle 2"/>
          <p:cNvSpPr>
            <a:spLocks noGrp="1"/>
          </p:cNvSpPr>
          <p:nvPr>
            <p:ph type="subTitle" idx="1"/>
          </p:nvPr>
        </p:nvSpPr>
        <p:spPr/>
        <p:txBody>
          <a:bodyPr rtlCol="0"/>
          <a:lstStyle/>
          <a:p>
            <a:pPr rtl="0"/>
            <a:r>
              <a:rPr lang="en-GB" dirty="0"/>
              <a:t>Presented by:</a:t>
            </a:r>
          </a:p>
          <a:p>
            <a:pPr rtl="0"/>
            <a:r>
              <a:rPr lang="en-GB" dirty="0"/>
              <a:t>Paul Chivers</a:t>
            </a:r>
          </a:p>
          <a:p>
            <a:pPr rtl="0"/>
            <a:r>
              <a:rPr lang="en-GB" dirty="0">
                <a:hlinkClick r:id="rId3"/>
              </a:rPr>
              <a:t>Paul@PCCSustainableSolutions.com</a:t>
            </a:r>
            <a:endParaRPr lang="en-GB" dirty="0"/>
          </a:p>
          <a:p>
            <a:pPr rtl="0"/>
            <a:r>
              <a:rPr lang="en-GB" dirty="0"/>
              <a:t>Tel: +44 7771 922349</a:t>
            </a:r>
          </a:p>
          <a:p>
            <a:pPr rtl="0"/>
            <a:endParaRPr lang="en-GB" dirty="0"/>
          </a:p>
          <a:p>
            <a:pPr rtl="0"/>
            <a:endParaRPr lang="en-GB" dirty="0"/>
          </a:p>
          <a:p>
            <a:pPr rtl="0"/>
            <a:endParaRPr lang="en-GB" sz="1400" dirty="0"/>
          </a:p>
        </p:txBody>
      </p:sp>
      <p:sp>
        <p:nvSpPr>
          <p:cNvPr id="4" name="Subtitle 2">
            <a:extLst>
              <a:ext uri="{FF2B5EF4-FFF2-40B4-BE49-F238E27FC236}">
                <a16:creationId xmlns:a16="http://schemas.microsoft.com/office/drawing/2014/main" id="{B63AFCB5-C1A7-28C8-D212-84F44604A9C0}"/>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6800"/>
          </a:xfrm>
        </p:spPr>
        <p:txBody>
          <a:bodyPr rtlCol="0" anchor="ctr">
            <a:normAutofit/>
          </a:bodyPr>
          <a:lstStyle/>
          <a:p>
            <a:pPr rtl="0"/>
            <a:r>
              <a:rPr lang="en-GB" sz="4300" b="1" dirty="0">
                <a:ln w="12700">
                  <a:solidFill>
                    <a:schemeClr val="accent2">
                      <a:shade val="90000"/>
                      <a:satMod val="150000"/>
                    </a:schemeClr>
                  </a:solidFill>
                </a:ln>
                <a:solidFill>
                  <a:schemeClr val="accent2"/>
                </a:solidFill>
              </a:rPr>
              <a:t>Gloves – EN420, EN455 </a:t>
            </a:r>
          </a:p>
        </p:txBody>
      </p:sp>
      <p:sp>
        <p:nvSpPr>
          <p:cNvPr id="9" name="Content Placeholder 2">
            <a:extLst>
              <a:ext uri="{FF2B5EF4-FFF2-40B4-BE49-F238E27FC236}">
                <a16:creationId xmlns:a16="http://schemas.microsoft.com/office/drawing/2014/main" id="{A94878D0-CDBC-5FD6-01A0-E660F9BB880E}"/>
              </a:ext>
            </a:extLst>
          </p:cNvPr>
          <p:cNvSpPr txBox="1">
            <a:spLocks/>
          </p:cNvSpPr>
          <p:nvPr/>
        </p:nvSpPr>
        <p:spPr>
          <a:xfrm>
            <a:off x="3620276" y="1950115"/>
            <a:ext cx="4991716" cy="3712797"/>
          </a:xfrm>
          <a:prstGeom prst="rect">
            <a:avLst/>
          </a:prstGeom>
        </p:spPr>
        <p:txBody>
          <a:bodyPr vert="horz" rtlCol="0" anchor="t">
            <a:noAutofit/>
          </a:bodyPr>
          <a:lstStyle>
            <a:lvl1pPr marL="45720" indent="0" algn="l" rtl="0" eaLnBrk="1" latinLnBrk="0" hangingPunct="1">
              <a:spcBef>
                <a:spcPts val="300"/>
              </a:spcBef>
              <a:buClr>
                <a:schemeClr val="accent3">
                  <a:lumMod val="75000"/>
                </a:schemeClr>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gn="l"/>
            <a:r>
              <a:rPr lang="en-US" sz="1600" b="1" dirty="0">
                <a:solidFill>
                  <a:srgbClr val="4F4F4F"/>
                </a:solidFill>
                <a:latin typeface="Arial" panose="020B0604020202020204" pitchFamily="34" charset="0"/>
              </a:rPr>
              <a:t>T</a:t>
            </a:r>
            <a:r>
              <a:rPr lang="en-US" sz="1600" b="1" i="0" dirty="0">
                <a:solidFill>
                  <a:srgbClr val="4F4F4F"/>
                </a:solidFill>
                <a:effectLst/>
                <a:latin typeface="Arial" panose="020B0604020202020204" pitchFamily="34" charset="0"/>
              </a:rPr>
              <a:t>he presence of pathogens and microbes </a:t>
            </a:r>
            <a:r>
              <a:rPr lang="en-US" sz="1600" b="0" i="0" dirty="0">
                <a:solidFill>
                  <a:srgbClr val="4F4F4F"/>
                </a:solidFill>
                <a:effectLst/>
                <a:latin typeface="Arial" panose="020B0604020202020204" pitchFamily="34" charset="0"/>
              </a:rPr>
              <a:t>responsible for FBI's (including E. coli and Staphylococcus), and those specific to </a:t>
            </a:r>
            <a:r>
              <a:rPr lang="en-US" sz="1600" b="0" i="0" dirty="0">
                <a:solidFill>
                  <a:srgbClr val="2B00FF"/>
                </a:solidFill>
                <a:effectLst/>
                <a:latin typeface="Arial" panose="020B0604020202020204" pitchFamily="34" charset="0"/>
                <a:hlinkClick r:id="rId3"/>
              </a:rPr>
              <a:t>food spoilage</a:t>
            </a:r>
            <a:r>
              <a:rPr lang="en-US" sz="1600" b="0" i="0" dirty="0">
                <a:solidFill>
                  <a:srgbClr val="4F4F4F"/>
                </a:solidFill>
                <a:effectLst/>
                <a:latin typeface="Arial" panose="020B0604020202020204" pitchFamily="34" charset="0"/>
              </a:rPr>
              <a:t> and </a:t>
            </a:r>
            <a:r>
              <a:rPr lang="en-US" sz="1600" b="0" i="0" dirty="0">
                <a:solidFill>
                  <a:srgbClr val="2B00FF"/>
                </a:solidFill>
                <a:effectLst/>
                <a:latin typeface="Arial" panose="020B0604020202020204" pitchFamily="34" charset="0"/>
                <a:hlinkClick r:id="rId4"/>
              </a:rPr>
              <a:t>occupational skin disease</a:t>
            </a:r>
            <a:r>
              <a:rPr lang="en-US" sz="1600" b="0" i="0" dirty="0">
                <a:solidFill>
                  <a:srgbClr val="4F4F4F"/>
                </a:solidFill>
                <a:effectLst/>
                <a:latin typeface="Arial" panose="020B0604020202020204" pitchFamily="34" charset="0"/>
              </a:rPr>
              <a:t>. </a:t>
            </a:r>
          </a:p>
          <a:p>
            <a:pPr algn="l"/>
            <a:r>
              <a:rPr lang="en-US" sz="1600" dirty="0">
                <a:solidFill>
                  <a:srgbClr val="4F4F4F"/>
                </a:solidFill>
                <a:latin typeface="Arial" panose="020B0604020202020204" pitchFamily="34" charset="0"/>
              </a:rPr>
              <a:t>Findings are due to:</a:t>
            </a:r>
          </a:p>
          <a:p>
            <a:pPr marL="388620" indent="-342900" algn="l">
              <a:buAutoNum type="arabicPeriod"/>
            </a:pPr>
            <a:r>
              <a:rPr lang="en-US" sz="1600" b="0" i="0" dirty="0">
                <a:solidFill>
                  <a:srgbClr val="4F4F4F"/>
                </a:solidFill>
                <a:effectLst/>
                <a:latin typeface="Arial" panose="020B0604020202020204" pitchFamily="34" charset="0"/>
              </a:rPr>
              <a:t>Poor sanitation of glove factories</a:t>
            </a:r>
          </a:p>
          <a:p>
            <a:pPr marL="388620" indent="-342900" algn="l">
              <a:buAutoNum type="arabicPeriod"/>
            </a:pPr>
            <a:r>
              <a:rPr lang="en-US" sz="1600" b="0" i="0" dirty="0">
                <a:solidFill>
                  <a:srgbClr val="4F4F4F"/>
                </a:solidFill>
                <a:effectLst/>
                <a:latin typeface="Arial" panose="020B0604020202020204" pitchFamily="34" charset="0"/>
              </a:rPr>
              <a:t>The polluted water source used for glove manufacturing processes</a:t>
            </a:r>
          </a:p>
          <a:p>
            <a:pPr algn="l"/>
            <a:r>
              <a:rPr lang="en-US" sz="1600" b="1" i="0" dirty="0">
                <a:solidFill>
                  <a:srgbClr val="4F4F4F"/>
                </a:solidFill>
                <a:effectLst/>
                <a:latin typeface="Arial" panose="020B0604020202020204" pitchFamily="34" charset="0"/>
              </a:rPr>
              <a:t>The origins of these </a:t>
            </a:r>
            <a:r>
              <a:rPr lang="en-US" sz="1600" b="0" i="0" dirty="0">
                <a:solidFill>
                  <a:srgbClr val="4F4F4F"/>
                </a:solidFill>
                <a:effectLst/>
                <a:latin typeface="Arial" panose="020B0604020202020204" pitchFamily="34" charset="0"/>
              </a:rPr>
              <a:t>microbes and pathogens have been traced specifically to:</a:t>
            </a:r>
          </a:p>
          <a:p>
            <a:pPr algn="l">
              <a:buFont typeface="Arial" panose="020B0604020202020204" pitchFamily="34" charset="0"/>
              <a:buChar char="•"/>
            </a:pPr>
            <a:r>
              <a:rPr lang="en-US" sz="1600" b="0" i="0" dirty="0">
                <a:solidFill>
                  <a:srgbClr val="4F4F4F"/>
                </a:solidFill>
                <a:effectLst/>
                <a:latin typeface="Arial" panose="020B0604020202020204" pitchFamily="34" charset="0"/>
              </a:rPr>
              <a:t> Polluted surface water from agricultural, industrial and urban run-off</a:t>
            </a:r>
          </a:p>
          <a:p>
            <a:pPr algn="l">
              <a:buFont typeface="Arial" panose="020B0604020202020204" pitchFamily="34" charset="0"/>
              <a:buChar char="•"/>
            </a:pPr>
            <a:r>
              <a:rPr lang="en-US" sz="1600" b="0" i="0" dirty="0">
                <a:solidFill>
                  <a:srgbClr val="4F4F4F"/>
                </a:solidFill>
                <a:effectLst/>
                <a:latin typeface="Arial" panose="020B0604020202020204" pitchFamily="34" charset="0"/>
              </a:rPr>
              <a:t> Wastewater, human </a:t>
            </a:r>
            <a:r>
              <a:rPr lang="en-US" sz="1600" b="0" i="0" dirty="0" err="1">
                <a:solidFill>
                  <a:srgbClr val="4F4F4F"/>
                </a:solidFill>
                <a:effectLst/>
                <a:latin typeface="Arial" panose="020B0604020202020204" pitchFamily="34" charset="0"/>
              </a:rPr>
              <a:t>faeces</a:t>
            </a:r>
            <a:r>
              <a:rPr lang="en-US" sz="1600" b="0" i="0" dirty="0">
                <a:solidFill>
                  <a:srgbClr val="4F4F4F"/>
                </a:solidFill>
                <a:effectLst/>
                <a:latin typeface="Arial" panose="020B0604020202020204" pitchFamily="34" charset="0"/>
              </a:rPr>
              <a:t> and animal gut bacteria</a:t>
            </a:r>
          </a:p>
          <a:p>
            <a:pPr algn="l">
              <a:buFont typeface="Arial" panose="020B0604020202020204" pitchFamily="34" charset="0"/>
              <a:buChar char="•"/>
            </a:pPr>
            <a:r>
              <a:rPr lang="en-US" sz="1600" b="0" i="0" dirty="0">
                <a:solidFill>
                  <a:srgbClr val="4F4F4F"/>
                </a:solidFill>
                <a:effectLst/>
                <a:latin typeface="Arial" panose="020B0604020202020204" pitchFamily="34" charset="0"/>
              </a:rPr>
              <a:t> Factory water filtration units</a:t>
            </a:r>
          </a:p>
          <a:p>
            <a:pPr algn="l">
              <a:buFont typeface="Arial" panose="020B0604020202020204" pitchFamily="34" charset="0"/>
              <a:buChar char="•"/>
            </a:pPr>
            <a:r>
              <a:rPr lang="en-US" sz="1600" b="0" i="0" dirty="0">
                <a:solidFill>
                  <a:srgbClr val="4F4F4F"/>
                </a:solidFill>
                <a:effectLst/>
                <a:latin typeface="Arial" panose="020B0604020202020204" pitchFamily="34" charset="0"/>
              </a:rPr>
              <a:t> Glove drying cycles</a:t>
            </a:r>
          </a:p>
          <a:p>
            <a:pPr algn="l">
              <a:buFont typeface="Arial" panose="020B0604020202020204" pitchFamily="34" charset="0"/>
              <a:buChar char="•"/>
            </a:pPr>
            <a:r>
              <a:rPr lang="en-US" sz="1600" b="0" i="0" dirty="0">
                <a:solidFill>
                  <a:srgbClr val="4F4F4F"/>
                </a:solidFill>
                <a:effectLst/>
                <a:latin typeface="Arial" panose="020B0604020202020204" pitchFamily="34" charset="0"/>
              </a:rPr>
              <a:t> Human skin bacteria</a:t>
            </a:r>
          </a:p>
          <a:p>
            <a:pPr algn="l">
              <a:buFont typeface="Arial" panose="020B0604020202020204" pitchFamily="34" charset="0"/>
              <a:buChar char="•"/>
            </a:pPr>
            <a:r>
              <a:rPr lang="en-US" sz="1600" b="0" i="0" dirty="0">
                <a:solidFill>
                  <a:srgbClr val="4F4F4F"/>
                </a:solidFill>
                <a:effectLst/>
                <a:latin typeface="Arial" panose="020B0604020202020204" pitchFamily="34" charset="0"/>
              </a:rPr>
              <a:t> Paperboard packaging </a:t>
            </a:r>
          </a:p>
          <a:p>
            <a:pPr>
              <a:lnSpc>
                <a:spcPct val="90000"/>
              </a:lnSpc>
            </a:pPr>
            <a:endParaRPr lang="en-US" sz="2800" dirty="0"/>
          </a:p>
        </p:txBody>
      </p:sp>
      <p:pic>
        <p:nvPicPr>
          <p:cNvPr id="4098" name="Picture 2" descr="Image result for raclac portugal">
            <a:extLst>
              <a:ext uri="{FF2B5EF4-FFF2-40B4-BE49-F238E27FC236}">
                <a16:creationId xmlns:a16="http://schemas.microsoft.com/office/drawing/2014/main" id="{75146689-EB8D-0CE4-1B4E-AC0DE5D5CD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2911" y="1391707"/>
            <a:ext cx="2879689" cy="21901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orking Safety Original Malaysia Latex Examination Glovee Medical-glove ...">
            <a:extLst>
              <a:ext uri="{FF2B5EF4-FFF2-40B4-BE49-F238E27FC236}">
                <a16:creationId xmlns:a16="http://schemas.microsoft.com/office/drawing/2014/main" id="{F293C70B-C72E-F75E-4758-588B1E142BC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4231" y="2051613"/>
            <a:ext cx="2172929" cy="23120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077FC0-D8FB-1D2E-D152-12DA7C4CF978}"/>
              </a:ext>
            </a:extLst>
          </p:cNvPr>
          <p:cNvSpPr txBox="1"/>
          <p:nvPr/>
        </p:nvSpPr>
        <p:spPr>
          <a:xfrm>
            <a:off x="540198" y="4375950"/>
            <a:ext cx="2743200" cy="400110"/>
          </a:xfrm>
          <a:prstGeom prst="rect">
            <a:avLst/>
          </a:prstGeom>
          <a:noFill/>
        </p:spPr>
        <p:txBody>
          <a:bodyPr wrap="square" rtlCol="0">
            <a:spAutoFit/>
          </a:bodyPr>
          <a:lstStyle/>
          <a:p>
            <a:pPr algn="ctr"/>
            <a:r>
              <a:rPr lang="en-US" sz="2000" b="1" dirty="0"/>
              <a:t>Glove concerns</a:t>
            </a:r>
            <a:endParaRPr lang="en-GB" sz="2000" b="1" dirty="0"/>
          </a:p>
        </p:txBody>
      </p:sp>
      <p:sp>
        <p:nvSpPr>
          <p:cNvPr id="5" name="TextBox 4">
            <a:extLst>
              <a:ext uri="{FF2B5EF4-FFF2-40B4-BE49-F238E27FC236}">
                <a16:creationId xmlns:a16="http://schemas.microsoft.com/office/drawing/2014/main" id="{DD02EF4B-842B-21C0-661D-3A1B144AEA8A}"/>
              </a:ext>
            </a:extLst>
          </p:cNvPr>
          <p:cNvSpPr txBox="1"/>
          <p:nvPr/>
        </p:nvSpPr>
        <p:spPr>
          <a:xfrm>
            <a:off x="8961155" y="3494787"/>
            <a:ext cx="3160608" cy="400110"/>
          </a:xfrm>
          <a:prstGeom prst="rect">
            <a:avLst/>
          </a:prstGeom>
          <a:noFill/>
        </p:spPr>
        <p:txBody>
          <a:bodyPr wrap="square" rtlCol="0">
            <a:spAutoFit/>
          </a:bodyPr>
          <a:lstStyle/>
          <a:p>
            <a:pPr algn="ctr"/>
            <a:r>
              <a:rPr lang="en-US" sz="2000" b="1" dirty="0"/>
              <a:t>On or near shore options</a:t>
            </a:r>
            <a:endParaRPr lang="en-GB" sz="2000" b="1" dirty="0"/>
          </a:p>
        </p:txBody>
      </p:sp>
      <p:sp>
        <p:nvSpPr>
          <p:cNvPr id="13" name="TextBox 12">
            <a:extLst>
              <a:ext uri="{FF2B5EF4-FFF2-40B4-BE49-F238E27FC236}">
                <a16:creationId xmlns:a16="http://schemas.microsoft.com/office/drawing/2014/main" id="{D23A8057-5F09-8049-EFF5-1C61666FBCC3}"/>
              </a:ext>
            </a:extLst>
          </p:cNvPr>
          <p:cNvSpPr txBox="1"/>
          <p:nvPr/>
        </p:nvSpPr>
        <p:spPr>
          <a:xfrm>
            <a:off x="727589" y="6322327"/>
            <a:ext cx="2998838" cy="523220"/>
          </a:xfrm>
          <a:prstGeom prst="rect">
            <a:avLst/>
          </a:prstGeom>
          <a:noFill/>
        </p:spPr>
        <p:txBody>
          <a:bodyPr wrap="square" rtlCol="0">
            <a:spAutoFit/>
          </a:bodyPr>
          <a:lstStyle/>
          <a:p>
            <a:pPr algn="r"/>
            <a:r>
              <a:rPr lang="en-US" sz="1400" b="1" dirty="0"/>
              <a:t>Source: Eagle – “How clean are your disposable gloves?” Jul 2022</a:t>
            </a:r>
            <a:endParaRPr lang="en-GB" sz="1400" b="1" dirty="0"/>
          </a:p>
        </p:txBody>
      </p:sp>
      <p:sp>
        <p:nvSpPr>
          <p:cNvPr id="14" name="TextBox 13">
            <a:extLst>
              <a:ext uri="{FF2B5EF4-FFF2-40B4-BE49-F238E27FC236}">
                <a16:creationId xmlns:a16="http://schemas.microsoft.com/office/drawing/2014/main" id="{C6E52F55-F224-6865-A95E-077A1A527ACF}"/>
              </a:ext>
            </a:extLst>
          </p:cNvPr>
          <p:cNvSpPr txBox="1"/>
          <p:nvPr/>
        </p:nvSpPr>
        <p:spPr>
          <a:xfrm>
            <a:off x="8872667" y="3854872"/>
            <a:ext cx="3456987" cy="2677656"/>
          </a:xfrm>
          <a:prstGeom prst="rect">
            <a:avLst/>
          </a:prstGeom>
          <a:noFill/>
        </p:spPr>
        <p:txBody>
          <a:bodyPr wrap="square" rtlCol="0">
            <a:spAutoFit/>
          </a:bodyPr>
          <a:lstStyle/>
          <a:p>
            <a:r>
              <a:rPr lang="en-US" sz="2000" dirty="0"/>
              <a:t>Volume reduced by 1.8Bn with training</a:t>
            </a:r>
          </a:p>
          <a:p>
            <a:r>
              <a:rPr lang="en-US" sz="2000" dirty="0"/>
              <a:t>47k </a:t>
            </a:r>
            <a:r>
              <a:rPr lang="en-US" sz="2000" dirty="0" err="1"/>
              <a:t>Tonnes</a:t>
            </a:r>
            <a:r>
              <a:rPr lang="en-US" sz="2000" dirty="0"/>
              <a:t> reduction CO2(e)</a:t>
            </a:r>
          </a:p>
          <a:p>
            <a:r>
              <a:rPr lang="en-US" sz="2000" dirty="0"/>
              <a:t>8k </a:t>
            </a:r>
            <a:r>
              <a:rPr lang="en-US" sz="2000" dirty="0" err="1"/>
              <a:t>Tonnes</a:t>
            </a:r>
            <a:r>
              <a:rPr lang="en-US" sz="2000" dirty="0"/>
              <a:t> reduction in waste</a:t>
            </a:r>
          </a:p>
          <a:p>
            <a:r>
              <a:rPr lang="en-US" sz="2000" dirty="0"/>
              <a:t>Reduced risk of supply chain issues</a:t>
            </a:r>
          </a:p>
          <a:p>
            <a:r>
              <a:rPr lang="en-US" sz="2000" dirty="0"/>
              <a:t>Reduced risk of HAIs</a:t>
            </a:r>
          </a:p>
          <a:p>
            <a:r>
              <a:rPr lang="en-US" sz="2800" b="1" dirty="0"/>
              <a:t>But – </a:t>
            </a:r>
            <a:r>
              <a:rPr lang="en-US" sz="2000" b="1" i="1" dirty="0"/>
              <a:t>higher prices</a:t>
            </a:r>
            <a:endParaRPr lang="en-GB" sz="2000" dirty="0"/>
          </a:p>
        </p:txBody>
      </p:sp>
      <p:sp>
        <p:nvSpPr>
          <p:cNvPr id="4" name="TextBox 3">
            <a:extLst>
              <a:ext uri="{FF2B5EF4-FFF2-40B4-BE49-F238E27FC236}">
                <a16:creationId xmlns:a16="http://schemas.microsoft.com/office/drawing/2014/main" id="{2EFCA1CB-8C66-72E0-1CC9-FAAAFC6FBC22}"/>
              </a:ext>
            </a:extLst>
          </p:cNvPr>
          <p:cNvSpPr txBox="1"/>
          <p:nvPr/>
        </p:nvSpPr>
        <p:spPr>
          <a:xfrm>
            <a:off x="387085" y="4731228"/>
            <a:ext cx="2952272" cy="1938992"/>
          </a:xfrm>
          <a:prstGeom prst="rect">
            <a:avLst/>
          </a:prstGeom>
          <a:noFill/>
        </p:spPr>
        <p:txBody>
          <a:bodyPr wrap="square" rtlCol="0">
            <a:spAutoFit/>
          </a:bodyPr>
          <a:lstStyle/>
          <a:p>
            <a:r>
              <a:rPr lang="en-US" sz="2000" dirty="0"/>
              <a:t>Volume 18.5Bn now 6Bn</a:t>
            </a:r>
          </a:p>
          <a:p>
            <a:r>
              <a:rPr lang="en-US" sz="2000" dirty="0"/>
              <a:t>£120m spend</a:t>
            </a:r>
          </a:p>
          <a:p>
            <a:r>
              <a:rPr lang="en-US" sz="2000" dirty="0"/>
              <a:t>Waste </a:t>
            </a:r>
          </a:p>
          <a:p>
            <a:r>
              <a:rPr lang="en-US" sz="2000" dirty="0"/>
              <a:t>CO2(e) impacts</a:t>
            </a:r>
          </a:p>
          <a:p>
            <a:r>
              <a:rPr lang="en-US" sz="2000" dirty="0"/>
              <a:t>Possible infections</a:t>
            </a:r>
          </a:p>
          <a:p>
            <a:endParaRPr lang="en-GB" sz="2000" dirty="0"/>
          </a:p>
        </p:txBody>
      </p:sp>
      <p:sp>
        <p:nvSpPr>
          <p:cNvPr id="8" name="Subtitle 2">
            <a:extLst>
              <a:ext uri="{FF2B5EF4-FFF2-40B4-BE49-F238E27FC236}">
                <a16:creationId xmlns:a16="http://schemas.microsoft.com/office/drawing/2014/main" id="{DCF9E639-59F7-8BDA-CA15-3A3E20B37B1C}"/>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Tree>
    <p:extLst>
      <p:ext uri="{BB962C8B-B14F-4D97-AF65-F5344CB8AC3E}">
        <p14:creationId xmlns:p14="http://schemas.microsoft.com/office/powerpoint/2010/main" val="30309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C9D2B-0F2A-F7BE-6782-86B6D2CF616B}"/>
              </a:ext>
            </a:extLst>
          </p:cNvPr>
          <p:cNvSpPr>
            <a:spLocks noGrp="1"/>
          </p:cNvSpPr>
          <p:nvPr>
            <p:ph type="title"/>
          </p:nvPr>
        </p:nvSpPr>
        <p:spPr>
          <a:xfrm>
            <a:off x="285134" y="1143000"/>
            <a:ext cx="10972800" cy="1066800"/>
          </a:xfrm>
        </p:spPr>
        <p:txBody>
          <a:bodyPr>
            <a:normAutofit/>
          </a:bodyPr>
          <a:lstStyle/>
          <a:p>
            <a:r>
              <a:rPr lang="en-GB" sz="4300" b="1" dirty="0">
                <a:ln w="12700">
                  <a:solidFill>
                    <a:schemeClr val="accent2">
                      <a:shade val="90000"/>
                      <a:satMod val="150000"/>
                    </a:schemeClr>
                  </a:solidFill>
                </a:ln>
                <a:solidFill>
                  <a:schemeClr val="accent2"/>
                </a:solidFill>
              </a:rPr>
              <a:t>Why does it matter?</a:t>
            </a:r>
          </a:p>
        </p:txBody>
      </p:sp>
      <p:sp>
        <p:nvSpPr>
          <p:cNvPr id="18" name="Subtitle 2">
            <a:extLst>
              <a:ext uri="{FF2B5EF4-FFF2-40B4-BE49-F238E27FC236}">
                <a16:creationId xmlns:a16="http://schemas.microsoft.com/office/drawing/2014/main" id="{57222B4F-FA98-A19D-D54B-7A23CD7D4D57}"/>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
        <p:nvSpPr>
          <p:cNvPr id="24" name="TextBox 23">
            <a:extLst>
              <a:ext uri="{FF2B5EF4-FFF2-40B4-BE49-F238E27FC236}">
                <a16:creationId xmlns:a16="http://schemas.microsoft.com/office/drawing/2014/main" id="{3D2B4552-C31D-A88D-FE93-37DFEE86075A}"/>
              </a:ext>
            </a:extLst>
          </p:cNvPr>
          <p:cNvSpPr txBox="1"/>
          <p:nvPr/>
        </p:nvSpPr>
        <p:spPr>
          <a:xfrm>
            <a:off x="275304" y="1966562"/>
            <a:ext cx="7010396" cy="369332"/>
          </a:xfrm>
          <a:prstGeom prst="rect">
            <a:avLst/>
          </a:prstGeom>
          <a:noFill/>
        </p:spPr>
        <p:txBody>
          <a:bodyPr wrap="square">
            <a:spAutoFit/>
          </a:bodyPr>
          <a:lstStyle/>
          <a:p>
            <a:r>
              <a:rPr lang="en-US" sz="1800" b="1" i="0" u="none" strike="noStrike" dirty="0">
                <a:solidFill>
                  <a:srgbClr val="000000"/>
                </a:solidFill>
                <a:effectLst/>
                <a:latin typeface="Calibri" panose="020F0502020204030204" pitchFamily="34" charset="0"/>
              </a:rPr>
              <a:t>Single use to reusable PPE plus reduction of inappropriate glove usage</a:t>
            </a:r>
            <a:r>
              <a:rPr lang="en-US" dirty="0"/>
              <a:t> </a:t>
            </a:r>
            <a:endParaRPr lang="en-GB" dirty="0"/>
          </a:p>
        </p:txBody>
      </p:sp>
      <p:pic>
        <p:nvPicPr>
          <p:cNvPr id="26" name="Picture 25">
            <a:extLst>
              <a:ext uri="{FF2B5EF4-FFF2-40B4-BE49-F238E27FC236}">
                <a16:creationId xmlns:a16="http://schemas.microsoft.com/office/drawing/2014/main" id="{BB1E6B34-0209-B662-E5A1-667AC3C4EF7F}"/>
              </a:ext>
            </a:extLst>
          </p:cNvPr>
          <p:cNvPicPr>
            <a:picLocks noChangeAspect="1"/>
          </p:cNvPicPr>
          <p:nvPr/>
        </p:nvPicPr>
        <p:blipFill>
          <a:blip r:embed="rId3"/>
          <a:stretch>
            <a:fillRect/>
          </a:stretch>
        </p:blipFill>
        <p:spPr>
          <a:xfrm>
            <a:off x="285135" y="4891438"/>
            <a:ext cx="5875378" cy="1363927"/>
          </a:xfrm>
          <a:prstGeom prst="rect">
            <a:avLst/>
          </a:prstGeom>
        </p:spPr>
      </p:pic>
      <p:pic>
        <p:nvPicPr>
          <p:cNvPr id="10" name="Content Placeholder 9">
            <a:extLst>
              <a:ext uri="{FF2B5EF4-FFF2-40B4-BE49-F238E27FC236}">
                <a16:creationId xmlns:a16="http://schemas.microsoft.com/office/drawing/2014/main" id="{B04EB021-14C4-BB6A-15CE-5EB6361B1A85}"/>
              </a:ext>
            </a:extLst>
          </p:cNvPr>
          <p:cNvPicPr>
            <a:picLocks noGrp="1" noChangeAspect="1"/>
          </p:cNvPicPr>
          <p:nvPr>
            <p:ph sz="half" idx="1"/>
          </p:nvPr>
        </p:nvPicPr>
        <p:blipFill>
          <a:blip r:embed="rId4"/>
          <a:stretch>
            <a:fillRect/>
          </a:stretch>
        </p:blipFill>
        <p:spPr>
          <a:xfrm>
            <a:off x="201578" y="2320107"/>
            <a:ext cx="11779336" cy="2582391"/>
          </a:xfrm>
        </p:spPr>
      </p:pic>
    </p:spTree>
    <p:extLst>
      <p:ext uri="{BB962C8B-B14F-4D97-AF65-F5344CB8AC3E}">
        <p14:creationId xmlns:p14="http://schemas.microsoft.com/office/powerpoint/2010/main" val="167853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9B70-81C6-8596-D780-8709536133F3}"/>
              </a:ext>
            </a:extLst>
          </p:cNvPr>
          <p:cNvSpPr>
            <a:spLocks noGrp="1"/>
          </p:cNvSpPr>
          <p:nvPr>
            <p:ph type="title"/>
          </p:nvPr>
        </p:nvSpPr>
        <p:spPr>
          <a:xfrm>
            <a:off x="609600" y="907032"/>
            <a:ext cx="10972800" cy="1066800"/>
          </a:xfrm>
        </p:spPr>
        <p:txBody>
          <a:bodyPr/>
          <a:lstStyle/>
          <a:p>
            <a:r>
              <a:rPr lang="en-US" sz="4300" b="1" dirty="0">
                <a:ln w="12700">
                  <a:solidFill>
                    <a:schemeClr val="accent2">
                      <a:shade val="90000"/>
                      <a:satMod val="150000"/>
                    </a:schemeClr>
                  </a:solidFill>
                </a:ln>
                <a:solidFill>
                  <a:schemeClr val="accent2"/>
                </a:solidFill>
              </a:rPr>
              <a:t>Potential benefits of reusable PPE</a:t>
            </a:r>
            <a:endParaRPr lang="en-GB" sz="4300" b="1" dirty="0">
              <a:ln w="12700">
                <a:solidFill>
                  <a:schemeClr val="accent2">
                    <a:shade val="90000"/>
                    <a:satMod val="150000"/>
                  </a:schemeClr>
                </a:solidFill>
              </a:ln>
              <a:solidFill>
                <a:schemeClr val="accent2"/>
              </a:solidFill>
            </a:endParaRPr>
          </a:p>
        </p:txBody>
      </p:sp>
      <p:pic>
        <p:nvPicPr>
          <p:cNvPr id="8" name="Picture 7" descr="Two police officers standing next to a gate&#10;&#10;Description automatically generated">
            <a:extLst>
              <a:ext uri="{FF2B5EF4-FFF2-40B4-BE49-F238E27FC236}">
                <a16:creationId xmlns:a16="http://schemas.microsoft.com/office/drawing/2014/main" id="{45103673-8418-008B-2C15-564ACBE67A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1564" y="3369476"/>
            <a:ext cx="2478183" cy="3126018"/>
          </a:xfrm>
          <a:prstGeom prst="rect">
            <a:avLst/>
          </a:prstGeom>
        </p:spPr>
      </p:pic>
      <p:sp>
        <p:nvSpPr>
          <p:cNvPr id="9" name="Content Placeholder 2">
            <a:extLst>
              <a:ext uri="{FF2B5EF4-FFF2-40B4-BE49-F238E27FC236}">
                <a16:creationId xmlns:a16="http://schemas.microsoft.com/office/drawing/2014/main" id="{6B3132E3-4C10-6B8C-8E2C-A8FE38EA803A}"/>
              </a:ext>
            </a:extLst>
          </p:cNvPr>
          <p:cNvSpPr txBox="1">
            <a:spLocks/>
          </p:cNvSpPr>
          <p:nvPr/>
        </p:nvSpPr>
        <p:spPr>
          <a:xfrm>
            <a:off x="605519" y="1790350"/>
            <a:ext cx="7348777" cy="1569294"/>
          </a:xfrm>
          <a:prstGeom prst="rect">
            <a:avLst/>
          </a:prstGeom>
        </p:spPr>
        <p:txBody>
          <a:bodyPr vert="horz" rtlCol="0" anchor="t">
            <a:noAutofit/>
          </a:bodyPr>
          <a:lstStyle>
            <a:lvl1pPr marL="45720" indent="0" algn="l" rtl="0" eaLnBrk="1" latinLnBrk="0" hangingPunct="1">
              <a:spcBef>
                <a:spcPts val="300"/>
              </a:spcBef>
              <a:buClr>
                <a:schemeClr val="accent3">
                  <a:lumMod val="75000"/>
                </a:schemeClr>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nSpc>
                <a:spcPct val="90000"/>
              </a:lnSpc>
            </a:pPr>
            <a:r>
              <a:rPr lang="en-US" sz="2000" dirty="0"/>
              <a:t>Environmental – 440T waste produced daily in NHS</a:t>
            </a:r>
          </a:p>
          <a:p>
            <a:pPr>
              <a:lnSpc>
                <a:spcPct val="90000"/>
              </a:lnSpc>
            </a:pPr>
            <a:r>
              <a:rPr lang="en-US" sz="2000" dirty="0"/>
              <a:t>Financial savings</a:t>
            </a:r>
          </a:p>
          <a:p>
            <a:pPr>
              <a:lnSpc>
                <a:spcPct val="90000"/>
              </a:lnSpc>
            </a:pPr>
            <a:r>
              <a:rPr lang="en-US" sz="2000" dirty="0"/>
              <a:t>Preparedness for future pandemics </a:t>
            </a:r>
          </a:p>
          <a:p>
            <a:pPr>
              <a:lnSpc>
                <a:spcPct val="90000"/>
              </a:lnSpc>
            </a:pPr>
            <a:r>
              <a:rPr lang="en-US" sz="2000" dirty="0"/>
              <a:t>7bn down to 4.2bn products – huge savings warehousing &amp; logistics</a:t>
            </a:r>
          </a:p>
          <a:p>
            <a:pPr>
              <a:lnSpc>
                <a:spcPct val="90000"/>
              </a:lnSpc>
            </a:pPr>
            <a:endParaRPr lang="en-US" sz="2000" dirty="0"/>
          </a:p>
          <a:p>
            <a:pPr>
              <a:lnSpc>
                <a:spcPct val="90000"/>
              </a:lnSpc>
            </a:pPr>
            <a:endParaRPr lang="en-US" sz="2800" dirty="0"/>
          </a:p>
        </p:txBody>
      </p:sp>
      <p:pic>
        <p:nvPicPr>
          <p:cNvPr id="12" name="Content Placeholder 11" descr="A person in a uniform standing in front of a black door&#10;&#10;Description automatically generated">
            <a:extLst>
              <a:ext uri="{FF2B5EF4-FFF2-40B4-BE49-F238E27FC236}">
                <a16:creationId xmlns:a16="http://schemas.microsoft.com/office/drawing/2014/main" id="{573A08C7-ECBF-9738-6E17-E0C33AE45F5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7645" y="3359644"/>
            <a:ext cx="2353455" cy="3126018"/>
          </a:xfrm>
        </p:spPr>
      </p:pic>
      <p:sp>
        <p:nvSpPr>
          <p:cNvPr id="13" name="Content Placeholder 2">
            <a:extLst>
              <a:ext uri="{FF2B5EF4-FFF2-40B4-BE49-F238E27FC236}">
                <a16:creationId xmlns:a16="http://schemas.microsoft.com/office/drawing/2014/main" id="{691818A0-84B4-C354-59A8-1DEFB232A416}"/>
              </a:ext>
            </a:extLst>
          </p:cNvPr>
          <p:cNvSpPr txBox="1">
            <a:spLocks/>
          </p:cNvSpPr>
          <p:nvPr/>
        </p:nvSpPr>
        <p:spPr>
          <a:xfrm>
            <a:off x="5439747" y="3477628"/>
            <a:ext cx="2211745" cy="3754922"/>
          </a:xfrm>
          <a:prstGeom prst="rect">
            <a:avLst/>
          </a:prstGeom>
        </p:spPr>
        <p:txBody>
          <a:bodyPr vert="horz" rtlCol="0" anchor="t">
            <a:noAutofit/>
          </a:bodyPr>
          <a:lstStyle>
            <a:lvl1pPr marL="45720" indent="0" algn="l" rtl="0" eaLnBrk="1" latinLnBrk="0" hangingPunct="1">
              <a:spcBef>
                <a:spcPts val="300"/>
              </a:spcBef>
              <a:buClr>
                <a:schemeClr val="accent3">
                  <a:lumMod val="75000"/>
                </a:schemeClr>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nSpc>
                <a:spcPct val="90000"/>
              </a:lnSpc>
            </a:pPr>
            <a:r>
              <a:rPr lang="en-US" sz="2000" dirty="0"/>
              <a:t>Safety of users</a:t>
            </a:r>
          </a:p>
          <a:p>
            <a:pPr>
              <a:lnSpc>
                <a:spcPct val="90000"/>
              </a:lnSpc>
            </a:pPr>
            <a:r>
              <a:rPr lang="en-US" sz="2000" dirty="0"/>
              <a:t>Patient confidence</a:t>
            </a:r>
          </a:p>
          <a:p>
            <a:pPr>
              <a:lnSpc>
                <a:spcPct val="90000"/>
              </a:lnSpc>
            </a:pPr>
            <a:r>
              <a:rPr lang="en-US" sz="2000" dirty="0"/>
              <a:t>Reduction of warehousing, logistics</a:t>
            </a:r>
          </a:p>
          <a:p>
            <a:pPr>
              <a:lnSpc>
                <a:spcPct val="90000"/>
              </a:lnSpc>
            </a:pPr>
            <a:r>
              <a:rPr lang="en-US" sz="2000" dirty="0"/>
              <a:t>Professional image</a:t>
            </a:r>
          </a:p>
          <a:p>
            <a:pPr>
              <a:lnSpc>
                <a:spcPct val="90000"/>
              </a:lnSpc>
            </a:pPr>
            <a:r>
              <a:rPr lang="en-US" sz="2000" dirty="0"/>
              <a:t>Local employment</a:t>
            </a:r>
          </a:p>
          <a:p>
            <a:pPr>
              <a:lnSpc>
                <a:spcPct val="90000"/>
              </a:lnSpc>
            </a:pPr>
            <a:endParaRPr lang="en-US" sz="2800" dirty="0"/>
          </a:p>
        </p:txBody>
      </p:sp>
      <p:pic>
        <p:nvPicPr>
          <p:cNvPr id="18" name="Content Placeholder 17" descr="A person wearing a plastic apron&#10;&#10;Description automatically generated">
            <a:extLst>
              <a:ext uri="{FF2B5EF4-FFF2-40B4-BE49-F238E27FC236}">
                <a16:creationId xmlns:a16="http://schemas.microsoft.com/office/drawing/2014/main" id="{58269C0C-23D2-219F-FFDC-E751E6A3C7E1}"/>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7854187" y="2385427"/>
            <a:ext cx="1879747" cy="4015658"/>
          </a:xfrm>
        </p:spPr>
      </p:pic>
      <p:sp>
        <p:nvSpPr>
          <p:cNvPr id="16" name="Subtitle 2">
            <a:extLst>
              <a:ext uri="{FF2B5EF4-FFF2-40B4-BE49-F238E27FC236}">
                <a16:creationId xmlns:a16="http://schemas.microsoft.com/office/drawing/2014/main" id="{8B6F672B-940A-9EB1-1BA7-EF6A2302686E}"/>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pic>
        <p:nvPicPr>
          <p:cNvPr id="20" name="Picture 19" descr="A person wearing a blue apron and gloves&#10;&#10;Description automatically generated">
            <a:extLst>
              <a:ext uri="{FF2B5EF4-FFF2-40B4-BE49-F238E27FC236}">
                <a16:creationId xmlns:a16="http://schemas.microsoft.com/office/drawing/2014/main" id="{23F0CEF1-6177-9579-B158-FB9D2E9837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7285" y="2385427"/>
            <a:ext cx="1960400" cy="4015658"/>
          </a:xfrm>
          <a:prstGeom prst="rect">
            <a:avLst/>
          </a:prstGeom>
        </p:spPr>
      </p:pic>
    </p:spTree>
    <p:extLst>
      <p:ext uri="{BB962C8B-B14F-4D97-AF65-F5344CB8AC3E}">
        <p14:creationId xmlns:p14="http://schemas.microsoft.com/office/powerpoint/2010/main" val="161990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CD580E-14F8-4EA5-AF9D-4EAFD859BB0C}"/>
              </a:ext>
            </a:extLst>
          </p:cNvPr>
          <p:cNvSpPr txBox="1"/>
          <p:nvPr/>
        </p:nvSpPr>
        <p:spPr>
          <a:xfrm>
            <a:off x="609600" y="1790491"/>
            <a:ext cx="8678473" cy="4811574"/>
          </a:xfrm>
          <a:prstGeom prst="rect">
            <a:avLst/>
          </a:prstGeom>
          <a:noFill/>
        </p:spPr>
        <p:txBody>
          <a:bodyPr wrap="square">
            <a:spAutoFit/>
          </a:bodyPr>
          <a:lstStyle/>
          <a:p>
            <a:pPr marL="365760" indent="-256032">
              <a:spcBef>
                <a:spcPts val="300"/>
              </a:spcBef>
              <a:spcAft>
                <a:spcPts val="720"/>
              </a:spcAft>
              <a:buClr>
                <a:schemeClr val="accent3">
                  <a:lumMod val="75000"/>
                </a:schemeClr>
              </a:buClr>
              <a:buFont typeface="Georgia"/>
              <a:buChar char="•"/>
            </a:pPr>
            <a:r>
              <a:rPr lang="en-GB" sz="2400" b="1" dirty="0">
                <a:solidFill>
                  <a:schemeClr val="tx2"/>
                </a:solidFill>
              </a:rPr>
              <a:t>Risk</a:t>
            </a:r>
          </a:p>
          <a:p>
            <a:pPr marL="365760" indent="-256032">
              <a:spcBef>
                <a:spcPts val="300"/>
              </a:spcBef>
              <a:spcAft>
                <a:spcPts val="720"/>
              </a:spcAft>
              <a:buClr>
                <a:schemeClr val="accent3">
                  <a:lumMod val="75000"/>
                </a:schemeClr>
              </a:buClr>
              <a:buFont typeface="Georgia"/>
              <a:buChar char="•"/>
            </a:pPr>
            <a:r>
              <a:rPr lang="en-GB" sz="2400" b="1" dirty="0">
                <a:solidFill>
                  <a:schemeClr val="tx2"/>
                </a:solidFill>
              </a:rPr>
              <a:t>Procurement – routes to market</a:t>
            </a:r>
          </a:p>
          <a:p>
            <a:pPr marL="365760" indent="-256032">
              <a:spcBef>
                <a:spcPts val="300"/>
              </a:spcBef>
              <a:spcAft>
                <a:spcPts val="720"/>
              </a:spcAft>
              <a:buClr>
                <a:schemeClr val="accent3">
                  <a:lumMod val="75000"/>
                </a:schemeClr>
              </a:buClr>
              <a:buFont typeface="Georgia"/>
              <a:buChar char="•"/>
            </a:pPr>
            <a:r>
              <a:rPr lang="en-GB" sz="2400" b="1" dirty="0">
                <a:solidFill>
                  <a:schemeClr val="tx2"/>
                </a:solidFill>
              </a:rPr>
              <a:t>Infrastructure to safely manage sustainable products (RFID, compliant laundries, agreed decontamination suite)</a:t>
            </a:r>
          </a:p>
          <a:p>
            <a:pPr marL="365760" indent="-256032">
              <a:spcBef>
                <a:spcPts val="300"/>
              </a:spcBef>
              <a:spcAft>
                <a:spcPts val="720"/>
              </a:spcAft>
              <a:buClr>
                <a:schemeClr val="accent3">
                  <a:lumMod val="75000"/>
                </a:schemeClr>
              </a:buClr>
              <a:buFont typeface="Georgia"/>
              <a:buChar char="•"/>
            </a:pPr>
            <a:r>
              <a:rPr lang="en-GB" sz="2400" b="1" dirty="0">
                <a:solidFill>
                  <a:schemeClr val="tx2"/>
                </a:solidFill>
              </a:rPr>
              <a:t>Testing, pre-pilot Regulatory checks, trials, pilots and reports</a:t>
            </a:r>
          </a:p>
          <a:p>
            <a:pPr marL="365760" indent="-256032">
              <a:spcBef>
                <a:spcPts val="300"/>
              </a:spcBef>
              <a:spcAft>
                <a:spcPts val="720"/>
              </a:spcAft>
              <a:buClr>
                <a:schemeClr val="accent3">
                  <a:lumMod val="75000"/>
                </a:schemeClr>
              </a:buClr>
              <a:buFont typeface="Georgia"/>
              <a:buChar char="•"/>
            </a:pPr>
            <a:r>
              <a:rPr lang="en-GB" sz="2400" b="1" dirty="0">
                <a:solidFill>
                  <a:schemeClr val="tx2"/>
                </a:solidFill>
              </a:rPr>
              <a:t>Cost, capacity and capability</a:t>
            </a:r>
          </a:p>
          <a:p>
            <a:pPr marL="365760" indent="-256032">
              <a:spcBef>
                <a:spcPts val="300"/>
              </a:spcBef>
              <a:spcAft>
                <a:spcPts val="720"/>
              </a:spcAft>
              <a:buClr>
                <a:schemeClr val="accent3">
                  <a:lumMod val="75000"/>
                </a:schemeClr>
              </a:buClr>
              <a:buFont typeface="Georgia"/>
              <a:buChar char="•"/>
            </a:pPr>
            <a:r>
              <a:rPr lang="en-GB" sz="2400" b="1" dirty="0">
                <a:solidFill>
                  <a:schemeClr val="tx2"/>
                </a:solidFill>
              </a:rPr>
              <a:t>Funding </a:t>
            </a:r>
          </a:p>
          <a:p>
            <a:pPr marL="365760" indent="-256032">
              <a:spcBef>
                <a:spcPts val="300"/>
              </a:spcBef>
              <a:spcAft>
                <a:spcPts val="720"/>
              </a:spcAft>
              <a:buClr>
                <a:schemeClr val="accent3">
                  <a:lumMod val="75000"/>
                </a:schemeClr>
              </a:buClr>
              <a:buFont typeface="Georgia"/>
              <a:buChar char="•"/>
            </a:pPr>
            <a:r>
              <a:rPr lang="en-GB" sz="2400" b="1" dirty="0">
                <a:solidFill>
                  <a:schemeClr val="tx2"/>
                </a:solidFill>
              </a:rPr>
              <a:t>Specific Health and Care standards for PPE</a:t>
            </a:r>
          </a:p>
          <a:p>
            <a:pPr marL="365760" indent="-256032">
              <a:spcBef>
                <a:spcPts val="300"/>
              </a:spcBef>
              <a:spcAft>
                <a:spcPts val="720"/>
              </a:spcAft>
              <a:buClr>
                <a:schemeClr val="accent3">
                  <a:lumMod val="75000"/>
                </a:schemeClr>
              </a:buClr>
              <a:buFont typeface="Georgia"/>
              <a:buChar char="•"/>
            </a:pPr>
            <a:r>
              <a:rPr lang="en-GB" sz="2400" b="1" dirty="0">
                <a:solidFill>
                  <a:schemeClr val="tx2"/>
                </a:solidFill>
              </a:rPr>
              <a:t>Immature products and processes</a:t>
            </a:r>
          </a:p>
          <a:p>
            <a:pPr marL="365760" indent="-256032">
              <a:spcBef>
                <a:spcPts val="300"/>
              </a:spcBef>
              <a:spcAft>
                <a:spcPts val="720"/>
              </a:spcAft>
              <a:buClr>
                <a:schemeClr val="accent3">
                  <a:lumMod val="75000"/>
                </a:schemeClr>
              </a:buClr>
              <a:buFont typeface="Georgia"/>
              <a:buChar char="•"/>
            </a:pPr>
            <a:r>
              <a:rPr lang="en-GB" sz="2400" b="1" dirty="0">
                <a:solidFill>
                  <a:schemeClr val="tx2"/>
                </a:solidFill>
              </a:rPr>
              <a:t>Education, training and behavioural changes</a:t>
            </a:r>
          </a:p>
        </p:txBody>
      </p:sp>
      <p:sp>
        <p:nvSpPr>
          <p:cNvPr id="3" name="Subtitle 2">
            <a:extLst>
              <a:ext uri="{FF2B5EF4-FFF2-40B4-BE49-F238E27FC236}">
                <a16:creationId xmlns:a16="http://schemas.microsoft.com/office/drawing/2014/main" id="{F447E2CC-EFDB-DB3A-B287-98C0F86D2784}"/>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
        <p:nvSpPr>
          <p:cNvPr id="5" name="Title 1">
            <a:extLst>
              <a:ext uri="{FF2B5EF4-FFF2-40B4-BE49-F238E27FC236}">
                <a16:creationId xmlns:a16="http://schemas.microsoft.com/office/drawing/2014/main" id="{93A6CE93-CF06-D7DE-9F6F-1814BA05AC48}"/>
              </a:ext>
            </a:extLst>
          </p:cNvPr>
          <p:cNvSpPr>
            <a:spLocks noGrp="1"/>
          </p:cNvSpPr>
          <p:nvPr>
            <p:ph type="title"/>
          </p:nvPr>
        </p:nvSpPr>
        <p:spPr>
          <a:xfrm>
            <a:off x="609600" y="907032"/>
            <a:ext cx="10972800" cy="1066800"/>
          </a:xfrm>
        </p:spPr>
        <p:txBody>
          <a:bodyPr>
            <a:normAutofit/>
          </a:bodyPr>
          <a:lstStyle/>
          <a:p>
            <a:r>
              <a:rPr lang="en-US" sz="4300" b="1" dirty="0">
                <a:ln w="12700">
                  <a:solidFill>
                    <a:schemeClr val="accent2">
                      <a:shade val="90000"/>
                      <a:satMod val="150000"/>
                    </a:schemeClr>
                  </a:solidFill>
                </a:ln>
                <a:solidFill>
                  <a:schemeClr val="accent2"/>
                </a:solidFill>
              </a:rPr>
              <a:t>What are the barriers to reusable PPE?</a:t>
            </a:r>
            <a:endParaRPr lang="en-GB" sz="4300" b="1" dirty="0">
              <a:ln w="12700">
                <a:solidFill>
                  <a:schemeClr val="accent2">
                    <a:shade val="90000"/>
                    <a:satMod val="150000"/>
                  </a:schemeClr>
                </a:solidFill>
              </a:ln>
              <a:solidFill>
                <a:schemeClr val="accent2"/>
              </a:solidFill>
            </a:endParaRPr>
          </a:p>
        </p:txBody>
      </p:sp>
      <p:pic>
        <p:nvPicPr>
          <p:cNvPr id="7" name="Picture 2" descr="CBW Systems - Laundryquip">
            <a:extLst>
              <a:ext uri="{FF2B5EF4-FFF2-40B4-BE49-F238E27FC236}">
                <a16:creationId xmlns:a16="http://schemas.microsoft.com/office/drawing/2014/main" id="{9E2AB383-79A2-7741-7C4E-B1114A8C8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646" y="4196278"/>
            <a:ext cx="4596964" cy="213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6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EAF9-D6CE-3B24-FAE3-F78E1C23EC20}"/>
              </a:ext>
            </a:extLst>
          </p:cNvPr>
          <p:cNvSpPr>
            <a:spLocks noGrp="1"/>
          </p:cNvSpPr>
          <p:nvPr>
            <p:ph type="title"/>
          </p:nvPr>
        </p:nvSpPr>
        <p:spPr>
          <a:xfrm>
            <a:off x="609600" y="1143000"/>
            <a:ext cx="10972800" cy="1066800"/>
          </a:xfrm>
        </p:spPr>
        <p:txBody>
          <a:bodyPr anchor="ctr">
            <a:normAutofit/>
          </a:bodyPr>
          <a:lstStyle/>
          <a:p>
            <a:r>
              <a:rPr lang="en-GB" sz="4300" b="1" dirty="0">
                <a:ln w="12700">
                  <a:solidFill>
                    <a:schemeClr val="accent2">
                      <a:shade val="90000"/>
                      <a:satMod val="150000"/>
                    </a:schemeClr>
                  </a:solidFill>
                </a:ln>
                <a:solidFill>
                  <a:schemeClr val="accent2"/>
                </a:solidFill>
              </a:rPr>
              <a:t>More barriers to reusable PPE?</a:t>
            </a:r>
          </a:p>
        </p:txBody>
      </p:sp>
      <p:pic>
        <p:nvPicPr>
          <p:cNvPr id="4" name="Content Placeholder 9" descr="A screen shot of a chart&#10;&#10;Description automatically generated">
            <a:extLst>
              <a:ext uri="{FF2B5EF4-FFF2-40B4-BE49-F238E27FC236}">
                <a16:creationId xmlns:a16="http://schemas.microsoft.com/office/drawing/2014/main" id="{53F16735-F86A-A321-91F9-D03DF2DC333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5096" y="2010976"/>
            <a:ext cx="6315538" cy="4199834"/>
          </a:xfrm>
          <a:noFill/>
        </p:spPr>
      </p:pic>
      <p:sp>
        <p:nvSpPr>
          <p:cNvPr id="11" name="Content Placeholder 3">
            <a:extLst>
              <a:ext uri="{FF2B5EF4-FFF2-40B4-BE49-F238E27FC236}">
                <a16:creationId xmlns:a16="http://schemas.microsoft.com/office/drawing/2014/main" id="{B0ECB474-5CCB-61BF-29EA-6EDCDD889E9C}"/>
              </a:ext>
            </a:extLst>
          </p:cNvPr>
          <p:cNvSpPr>
            <a:spLocks noGrp="1"/>
          </p:cNvSpPr>
          <p:nvPr>
            <p:ph sz="half" idx="2"/>
          </p:nvPr>
        </p:nvSpPr>
        <p:spPr>
          <a:xfrm>
            <a:off x="6528618" y="2010977"/>
            <a:ext cx="5584725" cy="4511500"/>
          </a:xfrm>
        </p:spPr>
        <p:txBody>
          <a:bodyPr>
            <a:normAutofit fontScale="92500" lnSpcReduction="20000"/>
          </a:bodyPr>
          <a:lstStyle/>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FFP3 resilience principles in acute settings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 core priority for both NHS trusts and the DHSC is to ensure FFP3 resilience at both the national and organisation level for any future new variant of concern, or another respiratory virus that may lead to an epidemic or a pandemic.’</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To support this requirement, guidance notes in the form of FFP3 resilience principles have been developed by the Department of Health and Social Care for acute clinical settings where FFP3s are used.</a:t>
            </a:r>
          </a:p>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All FFP3 users should be fit tested and using at least two different masks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UK Make masks will be used for all new Fit Tests (high supply resiliency and excellent fit test performance) when appropriate for the individual</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Fit testing will be repeated at least every two years</a:t>
            </a:r>
          </a:p>
        </p:txBody>
      </p:sp>
      <p:sp>
        <p:nvSpPr>
          <p:cNvPr id="3" name="Subtitle 2">
            <a:extLst>
              <a:ext uri="{FF2B5EF4-FFF2-40B4-BE49-F238E27FC236}">
                <a16:creationId xmlns:a16="http://schemas.microsoft.com/office/drawing/2014/main" id="{F2E43BEF-A6E6-EBA9-FF75-9DDF6DFBD3EF}"/>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Tree>
    <p:extLst>
      <p:ext uri="{BB962C8B-B14F-4D97-AF65-F5344CB8AC3E}">
        <p14:creationId xmlns:p14="http://schemas.microsoft.com/office/powerpoint/2010/main" val="322856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EAF9-D6CE-3B24-FAE3-F78E1C23EC20}"/>
              </a:ext>
            </a:extLst>
          </p:cNvPr>
          <p:cNvSpPr>
            <a:spLocks noGrp="1"/>
          </p:cNvSpPr>
          <p:nvPr>
            <p:ph type="title"/>
          </p:nvPr>
        </p:nvSpPr>
        <p:spPr>
          <a:xfrm>
            <a:off x="609600" y="1143000"/>
            <a:ext cx="10972800" cy="1066800"/>
          </a:xfrm>
        </p:spPr>
        <p:txBody>
          <a:bodyPr anchor="ctr">
            <a:normAutofit/>
          </a:bodyPr>
          <a:lstStyle/>
          <a:p>
            <a:r>
              <a:rPr lang="en-GB" sz="4300" b="1" dirty="0">
                <a:ln w="12700">
                  <a:solidFill>
                    <a:schemeClr val="accent2">
                      <a:shade val="90000"/>
                      <a:satMod val="150000"/>
                    </a:schemeClr>
                  </a:solidFill>
                </a:ln>
                <a:solidFill>
                  <a:schemeClr val="accent2"/>
                </a:solidFill>
              </a:rPr>
              <a:t>Solutions to the barriers to reusable PPE?</a:t>
            </a:r>
          </a:p>
        </p:txBody>
      </p:sp>
      <p:sp>
        <p:nvSpPr>
          <p:cNvPr id="3" name="Content Placeholder 2">
            <a:extLst>
              <a:ext uri="{FF2B5EF4-FFF2-40B4-BE49-F238E27FC236}">
                <a16:creationId xmlns:a16="http://schemas.microsoft.com/office/drawing/2014/main" id="{DF40E205-D4AE-9E12-FFE9-A23C81686A66}"/>
              </a:ext>
            </a:extLst>
          </p:cNvPr>
          <p:cNvSpPr>
            <a:spLocks noGrp="1"/>
          </p:cNvSpPr>
          <p:nvPr>
            <p:ph sz="half" idx="1"/>
          </p:nvPr>
        </p:nvSpPr>
        <p:spPr>
          <a:xfrm>
            <a:off x="452288" y="2062618"/>
            <a:ext cx="5384800" cy="1525211"/>
          </a:xfrm>
        </p:spPr>
        <p:txBody>
          <a:bodyPr>
            <a:normAutofit/>
          </a:bodyPr>
          <a:lstStyle/>
          <a:p>
            <a:pPr marL="109728" indent="0">
              <a:buNone/>
            </a:pPr>
            <a:r>
              <a:rPr lang="en-US" b="1" dirty="0"/>
              <a:t>P3 Respirators and Eye Protection</a:t>
            </a:r>
            <a:r>
              <a:rPr lang="en-US" dirty="0"/>
              <a:t>:</a:t>
            </a:r>
          </a:p>
          <a:p>
            <a:pPr marL="109728" indent="0">
              <a:buNone/>
            </a:pPr>
            <a:r>
              <a:rPr lang="en-GB" dirty="0"/>
              <a:t>Use the same process to clean and decontaminate P3 respirators  </a:t>
            </a:r>
          </a:p>
          <a:p>
            <a:pPr marL="109728" indent="0">
              <a:buNone/>
            </a:pPr>
            <a:r>
              <a:rPr lang="en-GB" dirty="0"/>
              <a:t>Accepting wet wipe usage or diluted bleach</a:t>
            </a:r>
          </a:p>
        </p:txBody>
      </p:sp>
      <p:pic>
        <p:nvPicPr>
          <p:cNvPr id="5" name="Picture 4" descr="A white box with a logo&#10;&#10;Description automatically generated">
            <a:extLst>
              <a:ext uri="{FF2B5EF4-FFF2-40B4-BE49-F238E27FC236}">
                <a16:creationId xmlns:a16="http://schemas.microsoft.com/office/drawing/2014/main" id="{D0ED4680-44AA-CC66-BD6B-C7D33129F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712" y="2527457"/>
            <a:ext cx="1699349" cy="1525211"/>
          </a:xfrm>
          <a:prstGeom prst="rect">
            <a:avLst/>
          </a:prstGeom>
        </p:spPr>
      </p:pic>
      <p:pic>
        <p:nvPicPr>
          <p:cNvPr id="7" name="Picture 6" descr="A white box with a logo&#10;&#10;Description automatically generated">
            <a:extLst>
              <a:ext uri="{FF2B5EF4-FFF2-40B4-BE49-F238E27FC236}">
                <a16:creationId xmlns:a16="http://schemas.microsoft.com/office/drawing/2014/main" id="{8AFB2164-59EA-DF8D-7A9D-B24383C42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1442" y="2209351"/>
            <a:ext cx="1691670" cy="1745852"/>
          </a:xfrm>
          <a:prstGeom prst="rect">
            <a:avLst/>
          </a:prstGeom>
        </p:spPr>
      </p:pic>
      <p:pic>
        <p:nvPicPr>
          <p:cNvPr id="9" name="Picture 8" descr="A white box with blue text&#10;&#10;Description automatically generated">
            <a:extLst>
              <a:ext uri="{FF2B5EF4-FFF2-40B4-BE49-F238E27FC236}">
                <a16:creationId xmlns:a16="http://schemas.microsoft.com/office/drawing/2014/main" id="{A15CA290-9338-983F-E86A-F6D4306875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9952" y="1325585"/>
            <a:ext cx="1720120" cy="2662391"/>
          </a:xfrm>
          <a:prstGeom prst="rect">
            <a:avLst/>
          </a:prstGeom>
        </p:spPr>
      </p:pic>
      <p:sp>
        <p:nvSpPr>
          <p:cNvPr id="10" name="Subtitle 2">
            <a:extLst>
              <a:ext uri="{FF2B5EF4-FFF2-40B4-BE49-F238E27FC236}">
                <a16:creationId xmlns:a16="http://schemas.microsoft.com/office/drawing/2014/main" id="{2972D3E2-9BF8-8753-A2C7-A3C4F8883C10}"/>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
        <p:nvSpPr>
          <p:cNvPr id="11" name="Content Placeholder 2">
            <a:extLst>
              <a:ext uri="{FF2B5EF4-FFF2-40B4-BE49-F238E27FC236}">
                <a16:creationId xmlns:a16="http://schemas.microsoft.com/office/drawing/2014/main" id="{9F5D4054-E0FB-03F9-0905-5C730B239DD9}"/>
              </a:ext>
            </a:extLst>
          </p:cNvPr>
          <p:cNvSpPr txBox="1">
            <a:spLocks/>
          </p:cNvSpPr>
          <p:nvPr/>
        </p:nvSpPr>
        <p:spPr>
          <a:xfrm>
            <a:off x="6782896" y="4122090"/>
            <a:ext cx="5355000" cy="1982765"/>
          </a:xfrm>
          <a:prstGeom prst="rect">
            <a:avLst/>
          </a:prstGeom>
        </p:spPr>
        <p:txBody>
          <a:bodyPr vert="horz" rtlCol="0">
            <a:normAutofit fontScale="77500" lnSpcReduction="20000"/>
          </a:bodyPr>
          <a:lstStyle>
            <a:lvl1pPr marL="365760" indent="-256032" algn="l" rtl="0" eaLnBrk="1" latinLnBrk="0" hangingPunct="1">
              <a:spcBef>
                <a:spcPts val="300"/>
              </a:spcBef>
              <a:buClr>
                <a:schemeClr val="accent3">
                  <a:lumMod val="75000"/>
                </a:schemeClr>
              </a:buClr>
              <a:buFont typeface="Georgia"/>
              <a:buChar char="•"/>
              <a:defRPr kumimoji="0" sz="20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19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Font typeface="Georgia"/>
              <a:buNone/>
            </a:pPr>
            <a:r>
              <a:rPr lang="en-US" b="1" dirty="0"/>
              <a:t>Reprocessing air cushioned </a:t>
            </a:r>
            <a:r>
              <a:rPr lang="en-US" b="1" dirty="0" err="1"/>
              <a:t>anaesthetic</a:t>
            </a:r>
            <a:r>
              <a:rPr lang="en-US" b="1" dirty="0"/>
              <a:t> masks </a:t>
            </a:r>
            <a:r>
              <a:rPr lang="en-US" dirty="0"/>
              <a:t>- </a:t>
            </a:r>
            <a:r>
              <a:rPr lang="en-US" sz="2200" dirty="0"/>
              <a:t>Uses Hypochlorous Disinfectant with </a:t>
            </a:r>
            <a:r>
              <a:rPr lang="en-US" sz="2200" dirty="0" err="1"/>
              <a:t>microfibre</a:t>
            </a:r>
            <a:r>
              <a:rPr lang="en-US" sz="2200" dirty="0"/>
              <a:t>, then BS8628-2022 certified UV-C cabinets from </a:t>
            </a:r>
            <a:r>
              <a:rPr lang="en-US" sz="2200" dirty="0" err="1"/>
              <a:t>Mackwell</a:t>
            </a:r>
            <a:r>
              <a:rPr lang="en-US" sz="2200" dirty="0"/>
              <a:t> Health Ltd for High Level Disinfection (HLD).</a:t>
            </a:r>
          </a:p>
          <a:p>
            <a:pPr marL="109728" indent="0">
              <a:buFont typeface="Georgia"/>
              <a:buNone/>
            </a:pPr>
            <a:r>
              <a:rPr lang="en-US" sz="2200" dirty="0"/>
              <a:t>Move from single use to 50 – 100 reusable uses</a:t>
            </a:r>
          </a:p>
          <a:p>
            <a:pPr marL="109728" indent="0">
              <a:buFont typeface="Georgia"/>
              <a:buNone/>
            </a:pPr>
            <a:r>
              <a:rPr lang="en-US" sz="2200" dirty="0"/>
              <a:t>Reduce waste by 160T and CO2(e) by 900T annually.</a:t>
            </a:r>
            <a:endParaRPr lang="en-GB" sz="2200" dirty="0"/>
          </a:p>
        </p:txBody>
      </p:sp>
      <p:pic>
        <p:nvPicPr>
          <p:cNvPr id="3074" name="Picture 2" descr="No alt text provided for this image">
            <a:extLst>
              <a:ext uri="{FF2B5EF4-FFF2-40B4-BE49-F238E27FC236}">
                <a16:creationId xmlns:a16="http://schemas.microsoft.com/office/drawing/2014/main" id="{4E4D5CAE-06E8-C9D0-768C-DA5C14395E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7616" y="3587829"/>
            <a:ext cx="3974166" cy="26163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alt text provided for this image">
            <a:extLst>
              <a:ext uri="{FF2B5EF4-FFF2-40B4-BE49-F238E27FC236}">
                <a16:creationId xmlns:a16="http://schemas.microsoft.com/office/drawing/2014/main" id="{6566E653-8990-F385-189F-CDEBD0C41B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304" y="3670318"/>
            <a:ext cx="2462312" cy="142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74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EAF9-D6CE-3B24-FAE3-F78E1C23EC20}"/>
              </a:ext>
            </a:extLst>
          </p:cNvPr>
          <p:cNvSpPr>
            <a:spLocks noGrp="1"/>
          </p:cNvSpPr>
          <p:nvPr>
            <p:ph type="title"/>
          </p:nvPr>
        </p:nvSpPr>
        <p:spPr>
          <a:xfrm>
            <a:off x="156207" y="1022885"/>
            <a:ext cx="10972800" cy="1066800"/>
          </a:xfrm>
        </p:spPr>
        <p:txBody>
          <a:bodyPr anchor="ctr">
            <a:normAutofit/>
          </a:bodyPr>
          <a:lstStyle/>
          <a:p>
            <a:r>
              <a:rPr lang="en-GB" sz="4300" b="1" dirty="0">
                <a:ln w="12700">
                  <a:solidFill>
                    <a:schemeClr val="accent2">
                      <a:shade val="90000"/>
                      <a:satMod val="150000"/>
                    </a:schemeClr>
                  </a:solidFill>
                </a:ln>
                <a:solidFill>
                  <a:schemeClr val="accent2"/>
                </a:solidFill>
              </a:rPr>
              <a:t>Solutions to the barriers to reusable PPE?</a:t>
            </a:r>
          </a:p>
        </p:txBody>
      </p:sp>
      <p:sp>
        <p:nvSpPr>
          <p:cNvPr id="3" name="Content Placeholder 2">
            <a:extLst>
              <a:ext uri="{FF2B5EF4-FFF2-40B4-BE49-F238E27FC236}">
                <a16:creationId xmlns:a16="http://schemas.microsoft.com/office/drawing/2014/main" id="{DF40E205-D4AE-9E12-FFE9-A23C81686A66}"/>
              </a:ext>
            </a:extLst>
          </p:cNvPr>
          <p:cNvSpPr>
            <a:spLocks noGrp="1"/>
          </p:cNvSpPr>
          <p:nvPr>
            <p:ph sz="half" idx="1"/>
          </p:nvPr>
        </p:nvSpPr>
        <p:spPr>
          <a:xfrm>
            <a:off x="7094864" y="3446508"/>
            <a:ext cx="2102323" cy="2863344"/>
          </a:xfrm>
        </p:spPr>
        <p:txBody>
          <a:bodyPr>
            <a:normAutofit lnSpcReduction="10000"/>
          </a:bodyPr>
          <a:lstStyle/>
          <a:p>
            <a:pPr marL="109728" indent="0">
              <a:buNone/>
            </a:pPr>
            <a:r>
              <a:rPr lang="en-US" b="1" dirty="0"/>
              <a:t>P3 Respirators and Eye Protection</a:t>
            </a:r>
            <a:r>
              <a:rPr lang="en-US" dirty="0"/>
              <a:t>:</a:t>
            </a:r>
          </a:p>
          <a:p>
            <a:pPr marL="109728" indent="0">
              <a:buNone/>
            </a:pPr>
            <a:r>
              <a:rPr lang="en-GB" dirty="0"/>
              <a:t>Use the same process to clean and decontaminate as anaesthetic masks</a:t>
            </a:r>
          </a:p>
        </p:txBody>
      </p:sp>
      <p:sp>
        <p:nvSpPr>
          <p:cNvPr id="10" name="Subtitle 2">
            <a:extLst>
              <a:ext uri="{FF2B5EF4-FFF2-40B4-BE49-F238E27FC236}">
                <a16:creationId xmlns:a16="http://schemas.microsoft.com/office/drawing/2014/main" id="{2972D3E2-9BF8-8753-A2C7-A3C4F8883C10}"/>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
        <p:nvSpPr>
          <p:cNvPr id="11" name="Content Placeholder 2">
            <a:extLst>
              <a:ext uri="{FF2B5EF4-FFF2-40B4-BE49-F238E27FC236}">
                <a16:creationId xmlns:a16="http://schemas.microsoft.com/office/drawing/2014/main" id="{9F5D4054-E0FB-03F9-0905-5C730B239DD9}"/>
              </a:ext>
            </a:extLst>
          </p:cNvPr>
          <p:cNvSpPr txBox="1">
            <a:spLocks/>
          </p:cNvSpPr>
          <p:nvPr/>
        </p:nvSpPr>
        <p:spPr>
          <a:xfrm>
            <a:off x="6782896" y="4122090"/>
            <a:ext cx="5355000" cy="1982765"/>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0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19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Font typeface="Georgia"/>
              <a:buNone/>
            </a:pPr>
            <a:endParaRPr lang="en-GB" sz="2200" dirty="0"/>
          </a:p>
        </p:txBody>
      </p:sp>
      <p:pic>
        <p:nvPicPr>
          <p:cNvPr id="13" name="Picture 12" descr="A person wearing a mask and goggles&#10;&#10;Description automatically generated">
            <a:extLst>
              <a:ext uri="{FF2B5EF4-FFF2-40B4-BE49-F238E27FC236}">
                <a16:creationId xmlns:a16="http://schemas.microsoft.com/office/drawing/2014/main" id="{4BA709D3-BD4D-40C5-C3D6-CCF19E039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6752" y="2062618"/>
            <a:ext cx="1392010" cy="1382026"/>
          </a:xfrm>
          <a:prstGeom prst="rect">
            <a:avLst/>
          </a:prstGeom>
        </p:spPr>
      </p:pic>
      <p:pic>
        <p:nvPicPr>
          <p:cNvPr id="15" name="Picture 14">
            <a:extLst>
              <a:ext uri="{FF2B5EF4-FFF2-40B4-BE49-F238E27FC236}">
                <a16:creationId xmlns:a16="http://schemas.microsoft.com/office/drawing/2014/main" id="{E300F13B-24F9-D9EC-CD95-80CC9DF888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5886" y="2062618"/>
            <a:ext cx="2709907" cy="3531937"/>
          </a:xfrm>
          <a:prstGeom prst="rect">
            <a:avLst/>
          </a:prstGeom>
        </p:spPr>
      </p:pic>
      <p:pic>
        <p:nvPicPr>
          <p:cNvPr id="17" name="Picture 16" descr="A glass door with wires and wires&#10;&#10;Description automatically generated">
            <a:extLst>
              <a:ext uri="{FF2B5EF4-FFF2-40B4-BE49-F238E27FC236}">
                <a16:creationId xmlns:a16="http://schemas.microsoft.com/office/drawing/2014/main" id="{109F69F1-4322-2B6A-2DB2-042800DC0F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9316" y="2062618"/>
            <a:ext cx="2102323" cy="3904873"/>
          </a:xfrm>
          <a:prstGeom prst="rect">
            <a:avLst/>
          </a:prstGeom>
        </p:spPr>
      </p:pic>
      <p:pic>
        <p:nvPicPr>
          <p:cNvPr id="19" name="Picture 18">
            <a:extLst>
              <a:ext uri="{FF2B5EF4-FFF2-40B4-BE49-F238E27FC236}">
                <a16:creationId xmlns:a16="http://schemas.microsoft.com/office/drawing/2014/main" id="{691866DD-9907-76D0-8840-9A4985CEB4D6}"/>
              </a:ext>
            </a:extLst>
          </p:cNvPr>
          <p:cNvPicPr>
            <a:picLocks noChangeAspect="1"/>
          </p:cNvPicPr>
          <p:nvPr/>
        </p:nvPicPr>
        <p:blipFill>
          <a:blip r:embed="rId6"/>
          <a:stretch>
            <a:fillRect/>
          </a:stretch>
        </p:blipFill>
        <p:spPr>
          <a:xfrm>
            <a:off x="89564" y="2059954"/>
            <a:ext cx="2340079" cy="3657108"/>
          </a:xfrm>
          <a:prstGeom prst="rect">
            <a:avLst/>
          </a:prstGeom>
        </p:spPr>
      </p:pic>
      <p:sp>
        <p:nvSpPr>
          <p:cNvPr id="20" name="TextBox 19">
            <a:extLst>
              <a:ext uri="{FF2B5EF4-FFF2-40B4-BE49-F238E27FC236}">
                <a16:creationId xmlns:a16="http://schemas.microsoft.com/office/drawing/2014/main" id="{33124C94-1EDC-E1F9-4C13-7506707C71B4}"/>
              </a:ext>
            </a:extLst>
          </p:cNvPr>
          <p:cNvSpPr txBox="1"/>
          <p:nvPr/>
        </p:nvSpPr>
        <p:spPr>
          <a:xfrm>
            <a:off x="-111996" y="5767436"/>
            <a:ext cx="2743200" cy="400110"/>
          </a:xfrm>
          <a:prstGeom prst="rect">
            <a:avLst/>
          </a:prstGeom>
          <a:noFill/>
        </p:spPr>
        <p:txBody>
          <a:bodyPr wrap="square" rtlCol="0">
            <a:spAutoFit/>
          </a:bodyPr>
          <a:lstStyle/>
          <a:p>
            <a:pPr algn="ctr"/>
            <a:r>
              <a:rPr lang="en-US" sz="2000" b="1" dirty="0"/>
              <a:t>Compliant laundry</a:t>
            </a:r>
            <a:endParaRPr lang="en-GB" sz="2000" b="1" dirty="0"/>
          </a:p>
        </p:txBody>
      </p:sp>
      <p:sp>
        <p:nvSpPr>
          <p:cNvPr id="21" name="TextBox 20">
            <a:extLst>
              <a:ext uri="{FF2B5EF4-FFF2-40B4-BE49-F238E27FC236}">
                <a16:creationId xmlns:a16="http://schemas.microsoft.com/office/drawing/2014/main" id="{3BF9A9C8-A218-5607-8752-F836EC389E2D}"/>
              </a:ext>
            </a:extLst>
          </p:cNvPr>
          <p:cNvSpPr txBox="1"/>
          <p:nvPr/>
        </p:nvSpPr>
        <p:spPr>
          <a:xfrm>
            <a:off x="5112776" y="5967491"/>
            <a:ext cx="7069393" cy="400110"/>
          </a:xfrm>
          <a:prstGeom prst="rect">
            <a:avLst/>
          </a:prstGeom>
          <a:noFill/>
        </p:spPr>
        <p:txBody>
          <a:bodyPr wrap="square" rtlCol="0">
            <a:spAutoFit/>
          </a:bodyPr>
          <a:lstStyle/>
          <a:p>
            <a:pPr algn="ctr"/>
            <a:r>
              <a:rPr lang="en-US" sz="2000" b="1" dirty="0" err="1"/>
              <a:t>Tallbox</a:t>
            </a:r>
            <a:r>
              <a:rPr lang="en-US" sz="2000" b="1" dirty="0"/>
              <a:t> and Minibox reprocessing Eye Protection</a:t>
            </a:r>
            <a:endParaRPr lang="en-GB" sz="2000" b="1" dirty="0"/>
          </a:p>
        </p:txBody>
      </p:sp>
      <p:pic>
        <p:nvPicPr>
          <p:cNvPr id="25" name="Picture 24" descr="A pair of face masks&#10;&#10;Description automatically generated">
            <a:extLst>
              <a:ext uri="{FF2B5EF4-FFF2-40B4-BE49-F238E27FC236}">
                <a16:creationId xmlns:a16="http://schemas.microsoft.com/office/drawing/2014/main" id="{FEC649F0-89C1-ED86-D56A-3EEE61B18C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2270236" y="4844041"/>
            <a:ext cx="2265293" cy="1670119"/>
          </a:xfrm>
          <a:prstGeom prst="rect">
            <a:avLst/>
          </a:prstGeom>
        </p:spPr>
      </p:pic>
      <p:pic>
        <p:nvPicPr>
          <p:cNvPr id="27" name="Picture 26" descr="A person wearing a blue apron&#10;&#10;Description automatically generated">
            <a:extLst>
              <a:ext uri="{FF2B5EF4-FFF2-40B4-BE49-F238E27FC236}">
                <a16:creationId xmlns:a16="http://schemas.microsoft.com/office/drawing/2014/main" id="{29812644-80C3-CCE3-779B-62724BC204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8343" y="2087073"/>
            <a:ext cx="1679600" cy="2418049"/>
          </a:xfrm>
          <a:prstGeom prst="rect">
            <a:avLst/>
          </a:prstGeom>
        </p:spPr>
      </p:pic>
    </p:spTree>
    <p:extLst>
      <p:ext uri="{BB962C8B-B14F-4D97-AF65-F5344CB8AC3E}">
        <p14:creationId xmlns:p14="http://schemas.microsoft.com/office/powerpoint/2010/main" val="156866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EAF9-D6CE-3B24-FAE3-F78E1C23EC20}"/>
              </a:ext>
            </a:extLst>
          </p:cNvPr>
          <p:cNvSpPr>
            <a:spLocks noGrp="1"/>
          </p:cNvSpPr>
          <p:nvPr>
            <p:ph type="title"/>
          </p:nvPr>
        </p:nvSpPr>
        <p:spPr>
          <a:xfrm>
            <a:off x="609600" y="1143000"/>
            <a:ext cx="10972800" cy="1066800"/>
          </a:xfrm>
        </p:spPr>
        <p:txBody>
          <a:bodyPr anchor="ctr">
            <a:normAutofit/>
          </a:bodyPr>
          <a:lstStyle/>
          <a:p>
            <a:r>
              <a:rPr lang="en-GB" sz="4300" b="1" dirty="0">
                <a:ln w="12700">
                  <a:solidFill>
                    <a:schemeClr val="accent2">
                      <a:shade val="90000"/>
                      <a:satMod val="150000"/>
                    </a:schemeClr>
                  </a:solidFill>
                </a:ln>
                <a:solidFill>
                  <a:schemeClr val="accent2"/>
                </a:solidFill>
              </a:rPr>
              <a:t>What are the barriers to reusable?</a:t>
            </a:r>
          </a:p>
        </p:txBody>
      </p:sp>
      <p:sp>
        <p:nvSpPr>
          <p:cNvPr id="3" name="Content Placeholder 2">
            <a:extLst>
              <a:ext uri="{FF2B5EF4-FFF2-40B4-BE49-F238E27FC236}">
                <a16:creationId xmlns:a16="http://schemas.microsoft.com/office/drawing/2014/main" id="{DF40E205-D4AE-9E12-FFE9-A23C81686A66}"/>
              </a:ext>
            </a:extLst>
          </p:cNvPr>
          <p:cNvSpPr>
            <a:spLocks noGrp="1"/>
          </p:cNvSpPr>
          <p:nvPr>
            <p:ph sz="half" idx="1"/>
          </p:nvPr>
        </p:nvSpPr>
        <p:spPr>
          <a:xfrm>
            <a:off x="609600" y="2249425"/>
            <a:ext cx="5384800" cy="4341875"/>
          </a:xfrm>
        </p:spPr>
        <p:txBody>
          <a:bodyPr>
            <a:normAutofit/>
          </a:bodyPr>
          <a:lstStyle/>
          <a:p>
            <a:r>
              <a:rPr lang="en-GB" sz="2400" b="1" dirty="0"/>
              <a:t>Behaviour Change</a:t>
            </a:r>
          </a:p>
          <a:p>
            <a:r>
              <a:rPr lang="en-GB" sz="2400" b="1" dirty="0"/>
              <a:t>Standards</a:t>
            </a:r>
          </a:p>
          <a:p>
            <a:r>
              <a:rPr lang="en-GB" sz="2400" b="1" dirty="0"/>
              <a:t>Tracking </a:t>
            </a:r>
          </a:p>
          <a:p>
            <a:r>
              <a:rPr lang="en-GB" sz="2400" b="1" dirty="0"/>
              <a:t>Procurement</a:t>
            </a:r>
          </a:p>
          <a:p>
            <a:pPr marL="365760" lvl="1" indent="-256032">
              <a:buClr>
                <a:schemeClr val="accent3">
                  <a:lumMod val="75000"/>
                </a:schemeClr>
              </a:buClr>
              <a:buFont typeface="Georgia"/>
              <a:buChar char="•"/>
            </a:pPr>
            <a:r>
              <a:rPr lang="en-GB" sz="2400" b="1" dirty="0"/>
              <a:t>Trial/pilot</a:t>
            </a:r>
          </a:p>
          <a:p>
            <a:pPr marL="365760" lvl="1" indent="-256032">
              <a:buClr>
                <a:schemeClr val="accent3">
                  <a:lumMod val="75000"/>
                </a:schemeClr>
              </a:buClr>
              <a:buFont typeface="Georgia"/>
              <a:buChar char="•"/>
            </a:pPr>
            <a:r>
              <a:rPr lang="en-GB" sz="2400" b="1" dirty="0"/>
              <a:t>Tender or framework</a:t>
            </a:r>
          </a:p>
          <a:p>
            <a:r>
              <a:rPr lang="en-US" sz="2400" b="1" dirty="0"/>
              <a:t>Cleaning/decontamination</a:t>
            </a:r>
          </a:p>
          <a:p>
            <a:pPr marL="365760" lvl="1" indent="-256032">
              <a:buClr>
                <a:schemeClr val="accent3">
                  <a:lumMod val="75000"/>
                </a:schemeClr>
              </a:buClr>
              <a:buFont typeface="Georgia"/>
              <a:buChar char="•"/>
            </a:pPr>
            <a:r>
              <a:rPr lang="en-GB" sz="2400" b="1" dirty="0"/>
              <a:t>Robust product or specialist process</a:t>
            </a:r>
          </a:p>
          <a:p>
            <a:r>
              <a:rPr lang="en-GB" sz="2400" b="1" dirty="0"/>
              <a:t>End of life</a:t>
            </a:r>
          </a:p>
          <a:p>
            <a:pPr marL="109728" indent="0">
              <a:buNone/>
            </a:pPr>
            <a:endParaRPr lang="en-GB" dirty="0"/>
          </a:p>
        </p:txBody>
      </p:sp>
      <p:pic>
        <p:nvPicPr>
          <p:cNvPr id="1026" name="Picture 2" descr="CBW Systems - Laundryquip">
            <a:extLst>
              <a:ext uri="{FF2B5EF4-FFF2-40B4-BE49-F238E27FC236}">
                <a16:creationId xmlns:a16="http://schemas.microsoft.com/office/drawing/2014/main" id="{96C5F730-C193-1ABF-C34F-9DC4FCA6F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561" y="4085845"/>
            <a:ext cx="5387547" cy="250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37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EAF9-D6CE-3B24-FAE3-F78E1C23EC20}"/>
              </a:ext>
            </a:extLst>
          </p:cNvPr>
          <p:cNvSpPr>
            <a:spLocks noGrp="1"/>
          </p:cNvSpPr>
          <p:nvPr>
            <p:ph type="title"/>
          </p:nvPr>
        </p:nvSpPr>
        <p:spPr>
          <a:xfrm>
            <a:off x="609600" y="1143000"/>
            <a:ext cx="10972800" cy="1066800"/>
          </a:xfrm>
        </p:spPr>
        <p:txBody>
          <a:bodyPr anchor="ctr">
            <a:normAutofit/>
          </a:bodyPr>
          <a:lstStyle/>
          <a:p>
            <a:r>
              <a:rPr lang="en-GB" sz="4300" b="1" dirty="0">
                <a:ln w="12700">
                  <a:solidFill>
                    <a:schemeClr val="accent2">
                      <a:shade val="90000"/>
                      <a:satMod val="150000"/>
                    </a:schemeClr>
                  </a:solidFill>
                </a:ln>
                <a:solidFill>
                  <a:schemeClr val="accent2"/>
                </a:solidFill>
              </a:rPr>
              <a:t>Summary</a:t>
            </a:r>
          </a:p>
        </p:txBody>
      </p:sp>
      <p:sp>
        <p:nvSpPr>
          <p:cNvPr id="3" name="Content Placeholder 2">
            <a:extLst>
              <a:ext uri="{FF2B5EF4-FFF2-40B4-BE49-F238E27FC236}">
                <a16:creationId xmlns:a16="http://schemas.microsoft.com/office/drawing/2014/main" id="{DF40E205-D4AE-9E12-FFE9-A23C81686A66}"/>
              </a:ext>
            </a:extLst>
          </p:cNvPr>
          <p:cNvSpPr>
            <a:spLocks noGrp="1"/>
          </p:cNvSpPr>
          <p:nvPr>
            <p:ph sz="half" idx="1"/>
          </p:nvPr>
        </p:nvSpPr>
        <p:spPr>
          <a:xfrm>
            <a:off x="609599" y="2249425"/>
            <a:ext cx="10215717" cy="4341875"/>
          </a:xfrm>
        </p:spPr>
        <p:txBody>
          <a:bodyPr>
            <a:normAutofit lnSpcReduction="10000"/>
          </a:bodyPr>
          <a:lstStyle/>
          <a:p>
            <a:r>
              <a:rPr lang="en-US" sz="2400" b="1" dirty="0"/>
              <a:t>Poor quality products, not popular with users – reusable addresses these</a:t>
            </a:r>
          </a:p>
          <a:p>
            <a:r>
              <a:rPr lang="en-US" sz="2400" b="1" dirty="0"/>
              <a:t>Environmental damage – reusable significantly reduces these</a:t>
            </a:r>
          </a:p>
          <a:p>
            <a:r>
              <a:rPr lang="en-US" sz="2400" b="1" dirty="0"/>
              <a:t>Waste production – reusables have many more uses per product</a:t>
            </a:r>
          </a:p>
          <a:p>
            <a:r>
              <a:rPr lang="en-US" sz="2400" b="1" dirty="0"/>
              <a:t>Pandemic preparedness addressed</a:t>
            </a:r>
          </a:p>
          <a:p>
            <a:r>
              <a:rPr lang="en-US" sz="2400" b="1" dirty="0"/>
              <a:t>Overspend on products, warehousing, logistics and waste management</a:t>
            </a:r>
          </a:p>
          <a:p>
            <a:r>
              <a:rPr lang="en-US" sz="2400" b="1" dirty="0"/>
              <a:t>Infrastructure requirements manual then technology when scaling</a:t>
            </a:r>
          </a:p>
          <a:p>
            <a:r>
              <a:rPr lang="en-US" sz="2400" b="1" dirty="0"/>
              <a:t>Standards for Health &amp; Care settings</a:t>
            </a:r>
          </a:p>
          <a:p>
            <a:r>
              <a:rPr lang="en-US" sz="2400" b="1" dirty="0"/>
              <a:t>Testing, trials and evidence for change</a:t>
            </a:r>
          </a:p>
          <a:p>
            <a:r>
              <a:rPr lang="en-US" sz="2400" b="1" dirty="0"/>
              <a:t>Behavioural changes, education training and risk mitigation</a:t>
            </a:r>
          </a:p>
          <a:p>
            <a:r>
              <a:rPr lang="en-US" sz="2400" b="1" dirty="0"/>
              <a:t>Procurement, lack of on or near shore production</a:t>
            </a:r>
          </a:p>
          <a:p>
            <a:r>
              <a:rPr lang="en-US" sz="2400" b="1" dirty="0"/>
              <a:t>LCA including End of life processes</a:t>
            </a:r>
          </a:p>
          <a:p>
            <a:pPr marL="109728" indent="0">
              <a:buNone/>
            </a:pPr>
            <a:endParaRPr lang="en-GB" dirty="0"/>
          </a:p>
        </p:txBody>
      </p:sp>
      <p:sp>
        <p:nvSpPr>
          <p:cNvPr id="4" name="Subtitle 2">
            <a:extLst>
              <a:ext uri="{FF2B5EF4-FFF2-40B4-BE49-F238E27FC236}">
                <a16:creationId xmlns:a16="http://schemas.microsoft.com/office/drawing/2014/main" id="{F48FF246-BCBE-632E-BD55-73F765A10E82}"/>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Tree>
    <p:extLst>
      <p:ext uri="{BB962C8B-B14F-4D97-AF65-F5344CB8AC3E}">
        <p14:creationId xmlns:p14="http://schemas.microsoft.com/office/powerpoint/2010/main" val="110308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5">
            <a:extLst>
              <a:ext uri="{FF2B5EF4-FFF2-40B4-BE49-F238E27FC236}">
                <a16:creationId xmlns:a16="http://schemas.microsoft.com/office/drawing/2014/main" id="{A35D4FE3-F7E2-CF3D-3456-B6B017818D83}"/>
              </a:ext>
            </a:extLst>
          </p:cNvPr>
          <p:cNvGraphicFramePr/>
          <p:nvPr>
            <p:extLst>
              <p:ext uri="{D42A27DB-BD31-4B8C-83A1-F6EECF244321}">
                <p14:modId xmlns:p14="http://schemas.microsoft.com/office/powerpoint/2010/main" val="2405049365"/>
              </p:ext>
            </p:extLst>
          </p:nvPr>
        </p:nvGraphicFramePr>
        <p:xfrm>
          <a:off x="372726" y="1907461"/>
          <a:ext cx="5533302" cy="2464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6">
            <a:extLst>
              <a:ext uri="{FF2B5EF4-FFF2-40B4-BE49-F238E27FC236}">
                <a16:creationId xmlns:a16="http://schemas.microsoft.com/office/drawing/2014/main" id="{CB34E0B0-2E5F-2956-0553-36835762EF59}"/>
              </a:ext>
            </a:extLst>
          </p:cNvPr>
          <p:cNvGraphicFramePr/>
          <p:nvPr>
            <p:extLst>
              <p:ext uri="{D42A27DB-BD31-4B8C-83A1-F6EECF244321}">
                <p14:modId xmlns:p14="http://schemas.microsoft.com/office/powerpoint/2010/main" val="4055784364"/>
              </p:ext>
            </p:extLst>
          </p:nvPr>
        </p:nvGraphicFramePr>
        <p:xfrm>
          <a:off x="6490407" y="1886885"/>
          <a:ext cx="5524612" cy="24599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7">
            <a:extLst>
              <a:ext uri="{FF2B5EF4-FFF2-40B4-BE49-F238E27FC236}">
                <a16:creationId xmlns:a16="http://schemas.microsoft.com/office/drawing/2014/main" id="{F743621C-7E96-8E53-2367-DA06B920EFED}"/>
              </a:ext>
            </a:extLst>
          </p:cNvPr>
          <p:cNvGraphicFramePr/>
          <p:nvPr/>
        </p:nvGraphicFramePr>
        <p:xfrm>
          <a:off x="373625" y="4208252"/>
          <a:ext cx="5547779" cy="24481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8">
            <a:extLst>
              <a:ext uri="{FF2B5EF4-FFF2-40B4-BE49-F238E27FC236}">
                <a16:creationId xmlns:a16="http://schemas.microsoft.com/office/drawing/2014/main" id="{CAB8679F-CAE2-5D1A-AC8B-2C6F1CFABAF6}"/>
              </a:ext>
            </a:extLst>
          </p:cNvPr>
          <p:cNvGraphicFramePr/>
          <p:nvPr/>
        </p:nvGraphicFramePr>
        <p:xfrm>
          <a:off x="6489367" y="4208759"/>
          <a:ext cx="5533302" cy="2440675"/>
        </p:xfrm>
        <a:graphic>
          <a:graphicData uri="http://schemas.openxmlformats.org/drawingml/2006/chart">
            <c:chart xmlns:c="http://schemas.openxmlformats.org/drawingml/2006/chart" xmlns:r="http://schemas.openxmlformats.org/officeDocument/2006/relationships" r:id="rId6"/>
          </a:graphicData>
        </a:graphic>
      </p:graphicFrame>
      <p:sp>
        <p:nvSpPr>
          <p:cNvPr id="6" name="Title 1">
            <a:extLst>
              <a:ext uri="{FF2B5EF4-FFF2-40B4-BE49-F238E27FC236}">
                <a16:creationId xmlns:a16="http://schemas.microsoft.com/office/drawing/2014/main" id="{4C72EFD0-C596-A29C-8564-82C8409088BD}"/>
              </a:ext>
            </a:extLst>
          </p:cNvPr>
          <p:cNvSpPr>
            <a:spLocks noGrp="1"/>
          </p:cNvSpPr>
          <p:nvPr>
            <p:ph type="title"/>
          </p:nvPr>
        </p:nvSpPr>
        <p:spPr>
          <a:xfrm>
            <a:off x="550608" y="995520"/>
            <a:ext cx="10972800" cy="1066800"/>
          </a:xfrm>
        </p:spPr>
        <p:txBody>
          <a:bodyPr anchor="ctr">
            <a:normAutofit/>
          </a:bodyPr>
          <a:lstStyle/>
          <a:p>
            <a:r>
              <a:rPr lang="en-GB" sz="4300" b="1" dirty="0">
                <a:ln w="12700">
                  <a:solidFill>
                    <a:schemeClr val="accent2">
                      <a:shade val="90000"/>
                      <a:satMod val="150000"/>
                    </a:schemeClr>
                  </a:solidFill>
                </a:ln>
                <a:solidFill>
                  <a:schemeClr val="accent2"/>
                </a:solidFill>
              </a:rPr>
              <a:t>Summary of user surveys</a:t>
            </a:r>
          </a:p>
        </p:txBody>
      </p:sp>
      <p:sp>
        <p:nvSpPr>
          <p:cNvPr id="7" name="Subtitle 2">
            <a:extLst>
              <a:ext uri="{FF2B5EF4-FFF2-40B4-BE49-F238E27FC236}">
                <a16:creationId xmlns:a16="http://schemas.microsoft.com/office/drawing/2014/main" id="{01A0D6F6-AE05-973D-E17B-D5AC76EEF2D6}"/>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Tree>
    <p:extLst>
      <p:ext uri="{BB962C8B-B14F-4D97-AF65-F5344CB8AC3E}">
        <p14:creationId xmlns:p14="http://schemas.microsoft.com/office/powerpoint/2010/main" val="290478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en-GB" sz="4300" b="1" dirty="0">
                <a:ln w="12700">
                  <a:solidFill>
                    <a:schemeClr val="accent2">
                      <a:shade val="90000"/>
                      <a:satMod val="150000"/>
                    </a:schemeClr>
                  </a:solidFill>
                </a:ln>
                <a:solidFill>
                  <a:schemeClr val="accent2"/>
                </a:solidFill>
              </a:rPr>
              <a:t>Agenda</a:t>
            </a:r>
          </a:p>
        </p:txBody>
      </p:sp>
      <p:sp>
        <p:nvSpPr>
          <p:cNvPr id="3" name="Content Placeholder 2"/>
          <p:cNvSpPr>
            <a:spLocks noGrp="1"/>
          </p:cNvSpPr>
          <p:nvPr>
            <p:ph idx="1"/>
          </p:nvPr>
        </p:nvSpPr>
        <p:spPr/>
        <p:txBody>
          <a:bodyPr rtlCol="0">
            <a:normAutofit/>
          </a:bodyPr>
          <a:lstStyle/>
          <a:p>
            <a:r>
              <a:rPr lang="en-GB" dirty="0"/>
              <a:t>Introduction</a:t>
            </a:r>
          </a:p>
          <a:p>
            <a:r>
              <a:rPr lang="en-GB" dirty="0"/>
              <a:t>What constitutes PPE in Health and Care settings</a:t>
            </a:r>
          </a:p>
          <a:p>
            <a:r>
              <a:rPr lang="en-GB" dirty="0"/>
              <a:t>Analysis by product: issues, volumes, reusable options and benefits</a:t>
            </a:r>
          </a:p>
          <a:p>
            <a:r>
              <a:rPr lang="en-GB" dirty="0"/>
              <a:t>Why does it matter?</a:t>
            </a:r>
          </a:p>
          <a:p>
            <a:r>
              <a:rPr lang="en-GB" dirty="0"/>
              <a:t>What are the potential benefits?</a:t>
            </a:r>
          </a:p>
          <a:p>
            <a:r>
              <a:rPr lang="en-GB" dirty="0"/>
              <a:t>What are the barriers?</a:t>
            </a:r>
          </a:p>
          <a:p>
            <a:r>
              <a:rPr lang="en-GB" dirty="0"/>
              <a:t>Any questions</a:t>
            </a:r>
          </a:p>
          <a:p>
            <a:pPr marL="411480" lvl="1" indent="0">
              <a:buNone/>
            </a:pPr>
            <a:endParaRPr lang="en-GB" dirty="0"/>
          </a:p>
        </p:txBody>
      </p:sp>
      <p:sp>
        <p:nvSpPr>
          <p:cNvPr id="4" name="Subtitle 2">
            <a:extLst>
              <a:ext uri="{FF2B5EF4-FFF2-40B4-BE49-F238E27FC236}">
                <a16:creationId xmlns:a16="http://schemas.microsoft.com/office/drawing/2014/main" id="{CD1F115F-5553-778F-31C8-A4C62417D584}"/>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Tree>
    <p:extLst>
      <p:ext uri="{BB962C8B-B14F-4D97-AF65-F5344CB8AC3E}">
        <p14:creationId xmlns:p14="http://schemas.microsoft.com/office/powerpoint/2010/main" val="9334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57E0B7E1-4018-0639-7CC5-CAF367684F09}"/>
              </a:ext>
            </a:extLst>
          </p:cNvPr>
          <p:cNvGraphicFramePr>
            <a:graphicFrameLocks noGrp="1"/>
          </p:cNvGraphicFramePr>
          <p:nvPr/>
        </p:nvGraphicFramePr>
        <p:xfrm>
          <a:off x="-577845" y="-5721345"/>
          <a:ext cx="6616580" cy="4197228"/>
        </p:xfrm>
        <a:graphic>
          <a:graphicData uri="http://schemas.openxmlformats.org/drawingml/2006/table">
            <a:tbl>
              <a:tblPr>
                <a:effectLst/>
                <a:tableStyleId>{5C22544A-7EE6-4342-B048-85BDC9FD1C3A}</a:tableStyleId>
              </a:tblPr>
              <a:tblGrid>
                <a:gridCol w="330829">
                  <a:extLst>
                    <a:ext uri="{9D8B030D-6E8A-4147-A177-3AD203B41FA5}">
                      <a16:colId xmlns:a16="http://schemas.microsoft.com/office/drawing/2014/main" val="2097722498"/>
                    </a:ext>
                  </a:extLst>
                </a:gridCol>
                <a:gridCol w="330829">
                  <a:extLst>
                    <a:ext uri="{9D8B030D-6E8A-4147-A177-3AD203B41FA5}">
                      <a16:colId xmlns:a16="http://schemas.microsoft.com/office/drawing/2014/main" val="154885825"/>
                    </a:ext>
                  </a:extLst>
                </a:gridCol>
                <a:gridCol w="330829">
                  <a:extLst>
                    <a:ext uri="{9D8B030D-6E8A-4147-A177-3AD203B41FA5}">
                      <a16:colId xmlns:a16="http://schemas.microsoft.com/office/drawing/2014/main" val="1188127289"/>
                    </a:ext>
                  </a:extLst>
                </a:gridCol>
                <a:gridCol w="330829">
                  <a:extLst>
                    <a:ext uri="{9D8B030D-6E8A-4147-A177-3AD203B41FA5}">
                      <a16:colId xmlns:a16="http://schemas.microsoft.com/office/drawing/2014/main" val="2855089093"/>
                    </a:ext>
                  </a:extLst>
                </a:gridCol>
                <a:gridCol w="330829">
                  <a:extLst>
                    <a:ext uri="{9D8B030D-6E8A-4147-A177-3AD203B41FA5}">
                      <a16:colId xmlns:a16="http://schemas.microsoft.com/office/drawing/2014/main" val="943949910"/>
                    </a:ext>
                  </a:extLst>
                </a:gridCol>
                <a:gridCol w="330829">
                  <a:extLst>
                    <a:ext uri="{9D8B030D-6E8A-4147-A177-3AD203B41FA5}">
                      <a16:colId xmlns:a16="http://schemas.microsoft.com/office/drawing/2014/main" val="869688962"/>
                    </a:ext>
                  </a:extLst>
                </a:gridCol>
                <a:gridCol w="330829">
                  <a:extLst>
                    <a:ext uri="{9D8B030D-6E8A-4147-A177-3AD203B41FA5}">
                      <a16:colId xmlns:a16="http://schemas.microsoft.com/office/drawing/2014/main" val="1014895044"/>
                    </a:ext>
                  </a:extLst>
                </a:gridCol>
                <a:gridCol w="330829">
                  <a:extLst>
                    <a:ext uri="{9D8B030D-6E8A-4147-A177-3AD203B41FA5}">
                      <a16:colId xmlns:a16="http://schemas.microsoft.com/office/drawing/2014/main" val="4176645883"/>
                    </a:ext>
                  </a:extLst>
                </a:gridCol>
                <a:gridCol w="330829">
                  <a:extLst>
                    <a:ext uri="{9D8B030D-6E8A-4147-A177-3AD203B41FA5}">
                      <a16:colId xmlns:a16="http://schemas.microsoft.com/office/drawing/2014/main" val="467908084"/>
                    </a:ext>
                  </a:extLst>
                </a:gridCol>
                <a:gridCol w="330829">
                  <a:extLst>
                    <a:ext uri="{9D8B030D-6E8A-4147-A177-3AD203B41FA5}">
                      <a16:colId xmlns:a16="http://schemas.microsoft.com/office/drawing/2014/main" val="3234677639"/>
                    </a:ext>
                  </a:extLst>
                </a:gridCol>
                <a:gridCol w="330829">
                  <a:extLst>
                    <a:ext uri="{9D8B030D-6E8A-4147-A177-3AD203B41FA5}">
                      <a16:colId xmlns:a16="http://schemas.microsoft.com/office/drawing/2014/main" val="3373984209"/>
                    </a:ext>
                  </a:extLst>
                </a:gridCol>
                <a:gridCol w="330829">
                  <a:extLst>
                    <a:ext uri="{9D8B030D-6E8A-4147-A177-3AD203B41FA5}">
                      <a16:colId xmlns:a16="http://schemas.microsoft.com/office/drawing/2014/main" val="4156353392"/>
                    </a:ext>
                  </a:extLst>
                </a:gridCol>
                <a:gridCol w="330829">
                  <a:extLst>
                    <a:ext uri="{9D8B030D-6E8A-4147-A177-3AD203B41FA5}">
                      <a16:colId xmlns:a16="http://schemas.microsoft.com/office/drawing/2014/main" val="524896550"/>
                    </a:ext>
                  </a:extLst>
                </a:gridCol>
                <a:gridCol w="330829">
                  <a:extLst>
                    <a:ext uri="{9D8B030D-6E8A-4147-A177-3AD203B41FA5}">
                      <a16:colId xmlns:a16="http://schemas.microsoft.com/office/drawing/2014/main" val="3279758303"/>
                    </a:ext>
                  </a:extLst>
                </a:gridCol>
                <a:gridCol w="330829">
                  <a:extLst>
                    <a:ext uri="{9D8B030D-6E8A-4147-A177-3AD203B41FA5}">
                      <a16:colId xmlns:a16="http://schemas.microsoft.com/office/drawing/2014/main" val="3779668087"/>
                    </a:ext>
                  </a:extLst>
                </a:gridCol>
                <a:gridCol w="330829">
                  <a:extLst>
                    <a:ext uri="{9D8B030D-6E8A-4147-A177-3AD203B41FA5}">
                      <a16:colId xmlns:a16="http://schemas.microsoft.com/office/drawing/2014/main" val="3051054290"/>
                    </a:ext>
                  </a:extLst>
                </a:gridCol>
                <a:gridCol w="330829">
                  <a:extLst>
                    <a:ext uri="{9D8B030D-6E8A-4147-A177-3AD203B41FA5}">
                      <a16:colId xmlns:a16="http://schemas.microsoft.com/office/drawing/2014/main" val="4271342022"/>
                    </a:ext>
                  </a:extLst>
                </a:gridCol>
                <a:gridCol w="330829">
                  <a:extLst>
                    <a:ext uri="{9D8B030D-6E8A-4147-A177-3AD203B41FA5}">
                      <a16:colId xmlns:a16="http://schemas.microsoft.com/office/drawing/2014/main" val="2405141323"/>
                    </a:ext>
                  </a:extLst>
                </a:gridCol>
                <a:gridCol w="330829">
                  <a:extLst>
                    <a:ext uri="{9D8B030D-6E8A-4147-A177-3AD203B41FA5}">
                      <a16:colId xmlns:a16="http://schemas.microsoft.com/office/drawing/2014/main" val="4014057878"/>
                    </a:ext>
                  </a:extLst>
                </a:gridCol>
                <a:gridCol w="330829">
                  <a:extLst>
                    <a:ext uri="{9D8B030D-6E8A-4147-A177-3AD203B41FA5}">
                      <a16:colId xmlns:a16="http://schemas.microsoft.com/office/drawing/2014/main" val="555033064"/>
                    </a:ext>
                  </a:extLst>
                </a:gridCol>
              </a:tblGrid>
              <a:tr h="99934">
                <a:tc>
                  <a:txBody>
                    <a:bodyPr/>
                    <a:lstStyle/>
                    <a:p>
                      <a:pPr lvl="0" algn="l" fontAlgn="b"/>
                      <a:endParaRPr lang="en-GB" sz="600" b="0" i="0" u="none" strike="noStrike">
                        <a:solidFill>
                          <a:srgbClr val="000000"/>
                        </a:solidFill>
                        <a:latin typeface="Calibri" pitchFamily="34"/>
                      </a:endParaRPr>
                    </a:p>
                  </a:txBody>
                  <a:tcPr marL="0" marR="0" marT="0" marB="0"/>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2444253296"/>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3036890151"/>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1117405700"/>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2951975115"/>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862664794"/>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76923627"/>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2921752659"/>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1767344350"/>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451171251"/>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1354545605"/>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378255700"/>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1186133135"/>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1476938028"/>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1792273617"/>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2221950289"/>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2118664231"/>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713878187"/>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3181264293"/>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434316470"/>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4104360552"/>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1359144242"/>
                  </a:ext>
                </a:extLst>
              </a:tr>
              <a:tr h="99934">
                <a:tc>
                  <a:txBody>
                    <a:bodyPr/>
                    <a:lstStyle/>
                    <a:p>
                      <a:pPr lvl="0" algn="l" fontAlgn="b"/>
                      <a:endParaRPr lang="en-GB" sz="600" b="0" i="0" u="none" strike="noStrike">
                        <a:solidFill>
                          <a:srgbClr val="000000"/>
                        </a:solidFill>
                        <a:latin typeface="Calibri" pitchFamily="34"/>
                      </a:endParaRPr>
                    </a:p>
                  </a:txBody>
                  <a:tcPr marL="0" marR="0" marT="0" marB="0"/>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1895976205"/>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2529645142"/>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379613532"/>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1254731112"/>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2341865349"/>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1571617158"/>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2495870507"/>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1717996504"/>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1012006181"/>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2625884128"/>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3238396523"/>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2135649166"/>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3171960501"/>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1498613029"/>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802835898"/>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366434376"/>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2044292021"/>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3831327828"/>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3999079695"/>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1681887903"/>
                  </a:ext>
                </a:extLst>
              </a:tr>
              <a:tr h="99934">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tc>
                  <a:txBody>
                    <a:bodyPr/>
                    <a:lstStyle/>
                    <a:p>
                      <a:pPr lvl="0" algn="l" fontAlgn="b"/>
                      <a:endParaRPr lang="en-GB" sz="600" b="0" i="0" u="none" strike="noStrike">
                        <a:solidFill>
                          <a:srgbClr val="000000"/>
                        </a:solidFill>
                        <a:latin typeface="Calibri" pitchFamily="34"/>
                      </a:endParaRPr>
                    </a:p>
                  </a:txBody>
                  <a:tcPr marL="0" marR="0" marT="0" marB="0" anchor="b"/>
                </a:tc>
                <a:extLst>
                  <a:ext uri="{0D108BD9-81ED-4DB2-BD59-A6C34878D82A}">
                    <a16:rowId xmlns:a16="http://schemas.microsoft.com/office/drawing/2014/main" val="3660958849"/>
                  </a:ext>
                </a:extLst>
              </a:tr>
            </a:tbl>
          </a:graphicData>
        </a:graphic>
      </p:graphicFrame>
      <p:graphicFrame>
        <p:nvGraphicFramePr>
          <p:cNvPr id="3" name="Chart 5">
            <a:extLst>
              <a:ext uri="{FF2B5EF4-FFF2-40B4-BE49-F238E27FC236}">
                <a16:creationId xmlns:a16="http://schemas.microsoft.com/office/drawing/2014/main" id="{1FF50696-9CF0-E290-06A2-06DCBBD2A790}"/>
              </a:ext>
            </a:extLst>
          </p:cNvPr>
          <p:cNvGraphicFramePr/>
          <p:nvPr>
            <p:extLst>
              <p:ext uri="{D42A27DB-BD31-4B8C-83A1-F6EECF244321}">
                <p14:modId xmlns:p14="http://schemas.microsoft.com/office/powerpoint/2010/main" val="4184040230"/>
              </p:ext>
            </p:extLst>
          </p:nvPr>
        </p:nvGraphicFramePr>
        <p:xfrm>
          <a:off x="363794" y="1661646"/>
          <a:ext cx="5502193" cy="25094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6">
            <a:extLst>
              <a:ext uri="{FF2B5EF4-FFF2-40B4-BE49-F238E27FC236}">
                <a16:creationId xmlns:a16="http://schemas.microsoft.com/office/drawing/2014/main" id="{BEB91757-74B9-058E-7B93-3FA308529BAA}"/>
              </a:ext>
            </a:extLst>
          </p:cNvPr>
          <p:cNvGraphicFramePr/>
          <p:nvPr>
            <p:extLst>
              <p:ext uri="{D42A27DB-BD31-4B8C-83A1-F6EECF244321}">
                <p14:modId xmlns:p14="http://schemas.microsoft.com/office/powerpoint/2010/main" val="1376406420"/>
              </p:ext>
            </p:extLst>
          </p:nvPr>
        </p:nvGraphicFramePr>
        <p:xfrm>
          <a:off x="6433358" y="1663172"/>
          <a:ext cx="5500760" cy="2503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7">
            <a:extLst>
              <a:ext uri="{FF2B5EF4-FFF2-40B4-BE49-F238E27FC236}">
                <a16:creationId xmlns:a16="http://schemas.microsoft.com/office/drawing/2014/main" id="{CFBA0128-8A4B-91BC-9593-27EA06FEC712}"/>
              </a:ext>
            </a:extLst>
          </p:cNvPr>
          <p:cNvGraphicFramePr/>
          <p:nvPr>
            <p:extLst>
              <p:ext uri="{D42A27DB-BD31-4B8C-83A1-F6EECF244321}">
                <p14:modId xmlns:p14="http://schemas.microsoft.com/office/powerpoint/2010/main" val="2051780907"/>
              </p:ext>
            </p:extLst>
          </p:nvPr>
        </p:nvGraphicFramePr>
        <p:xfrm>
          <a:off x="3366015" y="4061714"/>
          <a:ext cx="5522346" cy="251606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B9D0778E-7BA5-C0F7-74F2-EDD2B65DAF1F}"/>
              </a:ext>
            </a:extLst>
          </p:cNvPr>
          <p:cNvSpPr txBox="1"/>
          <p:nvPr/>
        </p:nvSpPr>
        <p:spPr>
          <a:xfrm>
            <a:off x="432619" y="916988"/>
            <a:ext cx="9222657" cy="754053"/>
          </a:xfrm>
          <a:prstGeom prst="rect">
            <a:avLst/>
          </a:prstGeom>
          <a:noFill/>
        </p:spPr>
        <p:txBody>
          <a:bodyPr wrap="square">
            <a:spAutoFit/>
          </a:bodyPr>
          <a:lstStyle/>
          <a:p>
            <a:pPr>
              <a:spcBef>
                <a:spcPct val="0"/>
              </a:spcBef>
            </a:pPr>
            <a:r>
              <a:rPr lang="en-GB" sz="4300" b="1" dirty="0">
                <a:ln w="12700">
                  <a:solidFill>
                    <a:schemeClr val="accent2">
                      <a:shade val="90000"/>
                      <a:satMod val="150000"/>
                    </a:schemeClr>
                  </a:solidFill>
                </a:ln>
                <a:solidFill>
                  <a:schemeClr val="accent2"/>
                </a:solidFill>
                <a:latin typeface="+mj-lt"/>
                <a:ea typeface="+mj-ea"/>
                <a:cs typeface="+mj-cs"/>
              </a:rPr>
              <a:t>Summary of user surveys continued</a:t>
            </a:r>
          </a:p>
        </p:txBody>
      </p:sp>
      <p:sp>
        <p:nvSpPr>
          <p:cNvPr id="8" name="Subtitle 2">
            <a:extLst>
              <a:ext uri="{FF2B5EF4-FFF2-40B4-BE49-F238E27FC236}">
                <a16:creationId xmlns:a16="http://schemas.microsoft.com/office/drawing/2014/main" id="{12230D0F-A14D-C90D-53FD-ADC3826681EF}"/>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Tree>
    <p:extLst>
      <p:ext uri="{BB962C8B-B14F-4D97-AF65-F5344CB8AC3E}">
        <p14:creationId xmlns:p14="http://schemas.microsoft.com/office/powerpoint/2010/main" val="107817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A04E-CF27-3219-FB78-469AEF71C21E}"/>
              </a:ext>
            </a:extLst>
          </p:cNvPr>
          <p:cNvSpPr>
            <a:spLocks noGrp="1"/>
          </p:cNvSpPr>
          <p:nvPr>
            <p:ph type="title"/>
          </p:nvPr>
        </p:nvSpPr>
        <p:spPr/>
        <p:txBody>
          <a:bodyPr/>
          <a:lstStyle/>
          <a:p>
            <a:r>
              <a:rPr lang="en-US" sz="4300" b="1" dirty="0">
                <a:ln w="12700">
                  <a:solidFill>
                    <a:schemeClr val="accent2">
                      <a:shade val="90000"/>
                      <a:satMod val="150000"/>
                    </a:schemeClr>
                  </a:solidFill>
                </a:ln>
                <a:solidFill>
                  <a:schemeClr val="accent2"/>
                </a:solidFill>
              </a:rPr>
              <a:t>Any Questions?</a:t>
            </a:r>
            <a:endParaRPr lang="en-GB" sz="4300" b="1" dirty="0">
              <a:ln w="12700">
                <a:solidFill>
                  <a:schemeClr val="accent2">
                    <a:shade val="90000"/>
                    <a:satMod val="150000"/>
                  </a:schemeClr>
                </a:solidFill>
              </a:ln>
              <a:solidFill>
                <a:schemeClr val="accent2"/>
              </a:solidFill>
            </a:endParaRPr>
          </a:p>
        </p:txBody>
      </p:sp>
      <p:sp>
        <p:nvSpPr>
          <p:cNvPr id="3" name="Content Placeholder 2">
            <a:extLst>
              <a:ext uri="{FF2B5EF4-FFF2-40B4-BE49-F238E27FC236}">
                <a16:creationId xmlns:a16="http://schemas.microsoft.com/office/drawing/2014/main" id="{BDADFE81-A6A1-5FA1-0B4B-0C1BDB949532}"/>
              </a:ext>
            </a:extLst>
          </p:cNvPr>
          <p:cNvSpPr>
            <a:spLocks noGrp="1"/>
          </p:cNvSpPr>
          <p:nvPr>
            <p:ph idx="1"/>
          </p:nvPr>
        </p:nvSpPr>
        <p:spPr/>
        <p:txBody>
          <a:bodyPr/>
          <a:lstStyle/>
          <a:p>
            <a:pPr rtl="0"/>
            <a:r>
              <a:rPr lang="en-GB" dirty="0"/>
              <a:t>Paul Chivers</a:t>
            </a:r>
          </a:p>
          <a:p>
            <a:pPr rtl="0"/>
            <a:r>
              <a:rPr lang="en-GB" dirty="0">
                <a:hlinkClick r:id="rId2"/>
              </a:rPr>
              <a:t>Paul@PCCSustainableSolutions.com</a:t>
            </a:r>
            <a:endParaRPr lang="en-GB" dirty="0"/>
          </a:p>
          <a:p>
            <a:pPr rtl="0"/>
            <a:r>
              <a:rPr lang="en-GB" dirty="0"/>
              <a:t>Tel: +44 7771 922349</a:t>
            </a:r>
          </a:p>
          <a:p>
            <a:pPr rtl="0"/>
            <a:r>
              <a:rPr lang="en-GB" dirty="0"/>
              <a:t>X (formerly Twitter) - @paulchivers19</a:t>
            </a:r>
          </a:p>
          <a:p>
            <a:pPr rtl="0"/>
            <a:r>
              <a:rPr lang="en-GB" dirty="0"/>
              <a:t>LinkedIn - https://www.linkedin.com/in/paul-chivers686</a:t>
            </a:r>
          </a:p>
          <a:p>
            <a:pPr marL="109728" indent="0">
              <a:buNone/>
            </a:pPr>
            <a:endParaRPr lang="en-GB" dirty="0"/>
          </a:p>
        </p:txBody>
      </p:sp>
    </p:spTree>
    <p:extLst>
      <p:ext uri="{BB962C8B-B14F-4D97-AF65-F5344CB8AC3E}">
        <p14:creationId xmlns:p14="http://schemas.microsoft.com/office/powerpoint/2010/main" val="382684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1427-D9BA-D552-9FF3-947229E920BC}"/>
              </a:ext>
            </a:extLst>
          </p:cNvPr>
          <p:cNvSpPr>
            <a:spLocks noGrp="1"/>
          </p:cNvSpPr>
          <p:nvPr>
            <p:ph type="title"/>
          </p:nvPr>
        </p:nvSpPr>
        <p:spPr>
          <a:xfrm>
            <a:off x="825436" y="1208692"/>
            <a:ext cx="10363200" cy="817785"/>
          </a:xfrm>
        </p:spPr>
        <p:txBody>
          <a:bodyPr/>
          <a:lstStyle/>
          <a:p>
            <a:r>
              <a:rPr lang="en-US" dirty="0"/>
              <a:t>Introduction</a:t>
            </a:r>
            <a:endParaRPr lang="en-GB" dirty="0"/>
          </a:p>
        </p:txBody>
      </p:sp>
      <p:sp>
        <p:nvSpPr>
          <p:cNvPr id="3" name="Text Placeholder 2">
            <a:extLst>
              <a:ext uri="{FF2B5EF4-FFF2-40B4-BE49-F238E27FC236}">
                <a16:creationId xmlns:a16="http://schemas.microsoft.com/office/drawing/2014/main" id="{0C81F9D6-7BFC-0E16-F018-D049CA6EEDE7}"/>
              </a:ext>
            </a:extLst>
          </p:cNvPr>
          <p:cNvSpPr>
            <a:spLocks noGrp="1"/>
          </p:cNvSpPr>
          <p:nvPr>
            <p:ph type="body" idx="1"/>
          </p:nvPr>
        </p:nvSpPr>
        <p:spPr>
          <a:xfrm>
            <a:off x="867671" y="2026477"/>
            <a:ext cx="11035431" cy="4447347"/>
          </a:xfrm>
        </p:spPr>
        <p:txBody>
          <a:bodyPr>
            <a:normAutofit fontScale="25000" lnSpcReduction="20000"/>
          </a:bodyPr>
          <a:lstStyle/>
          <a:p>
            <a:pPr marL="365760" indent="-256032">
              <a:buFont typeface="Georgia"/>
              <a:buChar char="•"/>
            </a:pPr>
            <a:r>
              <a:rPr lang="en-US" sz="11200" dirty="0"/>
              <a:t>22 years in the military</a:t>
            </a:r>
          </a:p>
          <a:p>
            <a:pPr marL="365760" indent="-256032">
              <a:buFont typeface="Georgia"/>
              <a:buChar char="•"/>
            </a:pPr>
            <a:r>
              <a:rPr lang="en-US" sz="11200" dirty="0"/>
              <a:t>Created the first Health &amp; Wellbeing Hub in the Sir Ludwig Guttmann </a:t>
            </a:r>
            <a:r>
              <a:rPr lang="en-US" sz="11200" dirty="0" err="1"/>
              <a:t>centre</a:t>
            </a:r>
            <a:endParaRPr lang="en-US" sz="11200" dirty="0"/>
          </a:p>
          <a:p>
            <a:pPr marL="365760" indent="-256032">
              <a:buFont typeface="Georgia"/>
              <a:buChar char="•"/>
            </a:pPr>
            <a:r>
              <a:rPr lang="en-US" sz="11200" dirty="0"/>
              <a:t>Head of PPE Reuse, Innovation and Sustainability – Department for Health and Social Care, and NHS Supply Chain</a:t>
            </a:r>
          </a:p>
          <a:p>
            <a:pPr marL="365760" indent="-256032">
              <a:buFont typeface="Georgia"/>
              <a:buChar char="•"/>
            </a:pPr>
            <a:r>
              <a:rPr lang="en-US" sz="11200" dirty="0"/>
              <a:t>Independent Sustainability and Innovation consultant now working with:</a:t>
            </a:r>
          </a:p>
          <a:p>
            <a:pPr marL="978408" lvl="1" indent="-256032">
              <a:buFont typeface="Georgia"/>
              <a:buChar char="•"/>
            </a:pPr>
            <a:r>
              <a:rPr lang="en-US" sz="9600" dirty="0" err="1"/>
              <a:t>Mackwell</a:t>
            </a:r>
            <a:r>
              <a:rPr lang="en-US" sz="9600" dirty="0"/>
              <a:t> Health Ltd – UV-C</a:t>
            </a:r>
          </a:p>
          <a:p>
            <a:pPr marL="978408" lvl="1" indent="-256032">
              <a:buFont typeface="Georgia"/>
              <a:buChar char="•"/>
            </a:pPr>
            <a:r>
              <a:rPr lang="en-US" sz="9600" dirty="0"/>
              <a:t>Hello Face – Transparent Medical Mask Reusable (TMMR) and Transparent P3</a:t>
            </a:r>
          </a:p>
          <a:p>
            <a:pPr marL="978408" lvl="1" indent="-256032">
              <a:buFont typeface="Georgia"/>
              <a:buChar char="•"/>
            </a:pPr>
            <a:r>
              <a:rPr lang="en-US" sz="9600" dirty="0"/>
              <a:t>Revolution-ZERO – Reusable gowns, aprons, TIIR, surgical drapes and laundry</a:t>
            </a:r>
          </a:p>
          <a:p>
            <a:pPr marL="978408" lvl="1" indent="-256032">
              <a:buFont typeface="Georgia"/>
              <a:buChar char="•"/>
            </a:pPr>
            <a:r>
              <a:rPr lang="en-US" sz="9600" dirty="0" err="1"/>
              <a:t>Bolle</a:t>
            </a:r>
            <a:r>
              <a:rPr lang="en-US" sz="9600" dirty="0"/>
              <a:t> Safety – Eye protection, AGP protection and clip-in prescription lenses</a:t>
            </a:r>
          </a:p>
          <a:p>
            <a:pPr marL="978408" lvl="1" indent="-256032">
              <a:buFont typeface="Georgia"/>
              <a:buChar char="•"/>
            </a:pPr>
            <a:r>
              <a:rPr lang="en-US" sz="9600" dirty="0" err="1"/>
              <a:t>Envirosmart</a:t>
            </a:r>
            <a:r>
              <a:rPr lang="en-US" sz="9600" dirty="0"/>
              <a:t> – Hypochlorous Disinfectant, </a:t>
            </a:r>
            <a:r>
              <a:rPr lang="en-US" sz="9600" dirty="0" err="1"/>
              <a:t>microfibre</a:t>
            </a:r>
            <a:r>
              <a:rPr lang="en-US" sz="9600" dirty="0"/>
              <a:t> single use and reusable</a:t>
            </a:r>
          </a:p>
          <a:p>
            <a:pPr marL="978408" lvl="1" indent="-256032">
              <a:buFont typeface="Georgia"/>
              <a:buChar char="•"/>
            </a:pPr>
            <a:r>
              <a:rPr lang="en-US" sz="9600" dirty="0"/>
              <a:t>RACLAC gloves – Compliant, 100% tested and untouched by hand, with innovative dispensing</a:t>
            </a:r>
          </a:p>
          <a:p>
            <a:endParaRPr lang="en-GB" dirty="0"/>
          </a:p>
        </p:txBody>
      </p:sp>
      <p:sp>
        <p:nvSpPr>
          <p:cNvPr id="4" name="Subtitle 2">
            <a:extLst>
              <a:ext uri="{FF2B5EF4-FFF2-40B4-BE49-F238E27FC236}">
                <a16:creationId xmlns:a16="http://schemas.microsoft.com/office/drawing/2014/main" id="{D39C0F43-D595-0D75-DF85-2F86FC4AEBE1}"/>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Tree>
    <p:extLst>
      <p:ext uri="{BB962C8B-B14F-4D97-AF65-F5344CB8AC3E}">
        <p14:creationId xmlns:p14="http://schemas.microsoft.com/office/powerpoint/2010/main" val="260570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C912F6-B600-4EDC-2D2E-159064C3E124}"/>
              </a:ext>
            </a:extLst>
          </p:cNvPr>
          <p:cNvSpPr>
            <a:spLocks noGrp="1"/>
          </p:cNvSpPr>
          <p:nvPr>
            <p:ph type="title"/>
          </p:nvPr>
        </p:nvSpPr>
        <p:spPr>
          <a:xfrm>
            <a:off x="580553" y="626417"/>
            <a:ext cx="10745731" cy="1362075"/>
          </a:xfrm>
        </p:spPr>
        <p:txBody>
          <a:bodyPr/>
          <a:lstStyle/>
          <a:p>
            <a:r>
              <a:rPr lang="en-US" dirty="0"/>
              <a:t>What constitutes single-use PPE?</a:t>
            </a:r>
            <a:endParaRPr lang="en-GB" dirty="0"/>
          </a:p>
        </p:txBody>
      </p:sp>
      <p:sp>
        <p:nvSpPr>
          <p:cNvPr id="8" name="TextBox 7">
            <a:extLst>
              <a:ext uri="{FF2B5EF4-FFF2-40B4-BE49-F238E27FC236}">
                <a16:creationId xmlns:a16="http://schemas.microsoft.com/office/drawing/2014/main" id="{9854D122-6373-CC27-2EE7-8E82515E637E}"/>
              </a:ext>
            </a:extLst>
          </p:cNvPr>
          <p:cNvSpPr txBox="1"/>
          <p:nvPr/>
        </p:nvSpPr>
        <p:spPr>
          <a:xfrm>
            <a:off x="245380" y="5977782"/>
            <a:ext cx="2743200" cy="400110"/>
          </a:xfrm>
          <a:prstGeom prst="rect">
            <a:avLst/>
          </a:prstGeom>
          <a:noFill/>
        </p:spPr>
        <p:txBody>
          <a:bodyPr wrap="square" rtlCol="0">
            <a:spAutoFit/>
          </a:bodyPr>
          <a:lstStyle/>
          <a:p>
            <a:pPr algn="ctr"/>
            <a:r>
              <a:rPr lang="en-US" sz="2000" b="1" dirty="0"/>
              <a:t>           Single use apron</a:t>
            </a:r>
            <a:endParaRPr lang="en-GB" sz="2000" b="1" dirty="0"/>
          </a:p>
        </p:txBody>
      </p:sp>
      <p:sp>
        <p:nvSpPr>
          <p:cNvPr id="9" name="TextBox 8">
            <a:extLst>
              <a:ext uri="{FF2B5EF4-FFF2-40B4-BE49-F238E27FC236}">
                <a16:creationId xmlns:a16="http://schemas.microsoft.com/office/drawing/2014/main" id="{B65ECF7A-AEBF-C2D4-3874-8BBBC1F3394A}"/>
              </a:ext>
            </a:extLst>
          </p:cNvPr>
          <p:cNvSpPr txBox="1"/>
          <p:nvPr/>
        </p:nvSpPr>
        <p:spPr>
          <a:xfrm>
            <a:off x="3181152" y="5967707"/>
            <a:ext cx="2743200" cy="400110"/>
          </a:xfrm>
          <a:prstGeom prst="rect">
            <a:avLst/>
          </a:prstGeom>
          <a:noFill/>
        </p:spPr>
        <p:txBody>
          <a:bodyPr wrap="square" rtlCol="0">
            <a:spAutoFit/>
          </a:bodyPr>
          <a:lstStyle/>
          <a:p>
            <a:pPr algn="ctr"/>
            <a:r>
              <a:rPr lang="en-US" sz="2000" b="1" dirty="0"/>
              <a:t>Single use gown</a:t>
            </a:r>
            <a:endParaRPr lang="en-GB" sz="2000" b="1" dirty="0"/>
          </a:p>
        </p:txBody>
      </p:sp>
      <p:sp>
        <p:nvSpPr>
          <p:cNvPr id="5" name="TextBox 4">
            <a:extLst>
              <a:ext uri="{FF2B5EF4-FFF2-40B4-BE49-F238E27FC236}">
                <a16:creationId xmlns:a16="http://schemas.microsoft.com/office/drawing/2014/main" id="{249AEAC7-9DEF-DC2D-1DE7-14E8AA4F1DA4}"/>
              </a:ext>
            </a:extLst>
          </p:cNvPr>
          <p:cNvSpPr txBox="1"/>
          <p:nvPr/>
        </p:nvSpPr>
        <p:spPr>
          <a:xfrm>
            <a:off x="6175152" y="5979347"/>
            <a:ext cx="5771468" cy="400110"/>
          </a:xfrm>
          <a:prstGeom prst="rect">
            <a:avLst/>
          </a:prstGeom>
          <a:noFill/>
        </p:spPr>
        <p:txBody>
          <a:bodyPr wrap="square" rtlCol="0">
            <a:spAutoFit/>
          </a:bodyPr>
          <a:lstStyle/>
          <a:p>
            <a:pPr algn="ctr"/>
            <a:r>
              <a:rPr lang="en-US" sz="2000" b="1" dirty="0"/>
              <a:t>        TIIR; FFP3; Visor; Goggles &amp; glasses; Gloves</a:t>
            </a:r>
            <a:endParaRPr lang="en-GB" sz="2000" b="1" dirty="0"/>
          </a:p>
        </p:txBody>
      </p:sp>
      <p:pic>
        <p:nvPicPr>
          <p:cNvPr id="2050" name="Picture 2">
            <a:extLst>
              <a:ext uri="{FF2B5EF4-FFF2-40B4-BE49-F238E27FC236}">
                <a16:creationId xmlns:a16="http://schemas.microsoft.com/office/drawing/2014/main" id="{428F6C74-760C-732E-78F1-66DC25602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277" y="2300748"/>
            <a:ext cx="2884951" cy="34367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18B3BF9-C9B8-D9FD-59EC-810EF7BB04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259" y="2209800"/>
            <a:ext cx="3436730" cy="34367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F7B65105-D142-0541-5E15-387F2FB057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034648"/>
            <a:ext cx="1790802" cy="17908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M 1863 FFP3 Mask Type IIR Respirator | The Face Mask Store">
            <a:extLst>
              <a:ext uri="{FF2B5EF4-FFF2-40B4-BE49-F238E27FC236}">
                <a16:creationId xmlns:a16="http://schemas.microsoft.com/office/drawing/2014/main" id="{0E610DE3-6BF1-7439-0C88-0EE8D34597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7000" y="1398252"/>
            <a:ext cx="1790802" cy="17962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gineers use 3D printing technologies to produce protective visors for ...">
            <a:extLst>
              <a:ext uri="{FF2B5EF4-FFF2-40B4-BE49-F238E27FC236}">
                <a16:creationId xmlns:a16="http://schemas.microsoft.com/office/drawing/2014/main" id="{5C11B951-4CC6-35C9-9DDE-D2B499ADEDD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651" r="15726" b="9926"/>
          <a:stretch/>
        </p:blipFill>
        <p:spPr bwMode="auto">
          <a:xfrm rot="16200000">
            <a:off x="10216929" y="3788505"/>
            <a:ext cx="1848574" cy="17908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lp us help NHS &amp; other frontline workers">
            <a:extLst>
              <a:ext uri="{FF2B5EF4-FFF2-40B4-BE49-F238E27FC236}">
                <a16:creationId xmlns:a16="http://schemas.microsoft.com/office/drawing/2014/main" id="{81987B28-93FA-663A-E454-EB70066B709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4641" y="3510731"/>
            <a:ext cx="2192596" cy="1179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lect the correct PPE to protect against eye hazards | EHS">
            <a:extLst>
              <a:ext uri="{FF2B5EF4-FFF2-40B4-BE49-F238E27FC236}">
                <a16:creationId xmlns:a16="http://schemas.microsoft.com/office/drawing/2014/main" id="{F418DC5C-EA61-3E81-7D64-ABD32C8439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5151" y="4139380"/>
            <a:ext cx="1569567" cy="1721767"/>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E1C2D7A8-5C77-C3F8-911E-BDEDACEB4DB0}"/>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Tree>
    <p:extLst>
      <p:ext uri="{BB962C8B-B14F-4D97-AF65-F5344CB8AC3E}">
        <p14:creationId xmlns:p14="http://schemas.microsoft.com/office/powerpoint/2010/main" val="60020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6800"/>
          </a:xfrm>
        </p:spPr>
        <p:txBody>
          <a:bodyPr rtlCol="0" anchor="ctr">
            <a:normAutofit/>
          </a:bodyPr>
          <a:lstStyle/>
          <a:p>
            <a:r>
              <a:rPr lang="en-GB" sz="4300" b="1" dirty="0">
                <a:ln w="12700">
                  <a:solidFill>
                    <a:schemeClr val="accent2">
                      <a:shade val="90000"/>
                      <a:satMod val="150000"/>
                    </a:schemeClr>
                  </a:solidFill>
                </a:ln>
                <a:solidFill>
                  <a:schemeClr val="accent2"/>
                </a:solidFill>
              </a:rPr>
              <a:t>Aprons – BS EN7765-1:2004, BS EN6383-2:2004</a:t>
            </a:r>
          </a:p>
        </p:txBody>
      </p:sp>
      <p:sp>
        <p:nvSpPr>
          <p:cNvPr id="9" name="Content Placeholder 2">
            <a:extLst>
              <a:ext uri="{FF2B5EF4-FFF2-40B4-BE49-F238E27FC236}">
                <a16:creationId xmlns:a16="http://schemas.microsoft.com/office/drawing/2014/main" id="{A94878D0-CDBC-5FD6-01A0-E660F9BB880E}"/>
              </a:ext>
            </a:extLst>
          </p:cNvPr>
          <p:cNvSpPr txBox="1">
            <a:spLocks/>
          </p:cNvSpPr>
          <p:nvPr/>
        </p:nvSpPr>
        <p:spPr>
          <a:xfrm>
            <a:off x="3489188" y="2265267"/>
            <a:ext cx="4821925" cy="2225636"/>
          </a:xfrm>
          <a:prstGeom prst="rect">
            <a:avLst/>
          </a:prstGeom>
        </p:spPr>
        <p:txBody>
          <a:bodyPr vert="horz" rtlCol="0" anchor="t">
            <a:noAutofit/>
          </a:bodyPr>
          <a:lstStyle>
            <a:lvl1pPr marL="45720" indent="0" algn="l" rtl="0" eaLnBrk="1" latinLnBrk="0" hangingPunct="1">
              <a:spcBef>
                <a:spcPts val="300"/>
              </a:spcBef>
              <a:buClr>
                <a:schemeClr val="accent3">
                  <a:lumMod val="75000"/>
                </a:schemeClr>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nSpc>
                <a:spcPct val="90000"/>
              </a:lnSpc>
            </a:pPr>
            <a:r>
              <a:rPr lang="en-US" sz="2400" b="1" dirty="0"/>
              <a:t>Single-use issues:</a:t>
            </a:r>
          </a:p>
          <a:p>
            <a:pPr marL="388620" indent="-342900">
              <a:lnSpc>
                <a:spcPct val="90000"/>
              </a:lnSpc>
              <a:buFont typeface="Arial" panose="020B0604020202020204" pitchFamily="34" charset="0"/>
              <a:buChar char="•"/>
            </a:pPr>
            <a:r>
              <a:rPr lang="en-US" sz="2400" dirty="0"/>
              <a:t>Sizes</a:t>
            </a:r>
          </a:p>
          <a:p>
            <a:pPr marL="388620" indent="-342900">
              <a:lnSpc>
                <a:spcPct val="90000"/>
              </a:lnSpc>
              <a:buFont typeface="Arial" panose="020B0604020202020204" pitchFamily="34" charset="0"/>
              <a:buChar char="•"/>
            </a:pPr>
            <a:r>
              <a:rPr lang="en-US" sz="2400" dirty="0"/>
              <a:t>Tearing-off</a:t>
            </a:r>
          </a:p>
          <a:p>
            <a:pPr marL="388620" indent="-342900">
              <a:lnSpc>
                <a:spcPct val="90000"/>
              </a:lnSpc>
              <a:buFont typeface="Arial" panose="020B0604020202020204" pitchFamily="34" charset="0"/>
              <a:buChar char="•"/>
            </a:pPr>
            <a:r>
              <a:rPr lang="en-US" sz="2400" dirty="0"/>
              <a:t>Effectiveness </a:t>
            </a:r>
          </a:p>
          <a:p>
            <a:pPr marL="388620" indent="-342900">
              <a:lnSpc>
                <a:spcPct val="90000"/>
              </a:lnSpc>
              <a:buFont typeface="Arial" panose="020B0604020202020204" pitchFamily="34" charset="0"/>
              <a:buChar char="•"/>
            </a:pPr>
            <a:r>
              <a:rPr lang="en-US" sz="2400" dirty="0"/>
              <a:t>Annual volume circa 1.2bn, 664m</a:t>
            </a:r>
          </a:p>
          <a:p>
            <a:pPr marL="388620" indent="-342900">
              <a:lnSpc>
                <a:spcPct val="90000"/>
              </a:lnSpc>
              <a:buFont typeface="Arial" panose="020B0604020202020204" pitchFamily="34" charset="0"/>
              <a:buChar char="•"/>
            </a:pPr>
            <a:r>
              <a:rPr lang="en-US" sz="2400" dirty="0"/>
              <a:t>Waste</a:t>
            </a:r>
          </a:p>
          <a:p>
            <a:pPr>
              <a:lnSpc>
                <a:spcPct val="90000"/>
              </a:lnSpc>
            </a:pPr>
            <a:endParaRPr lang="en-US" sz="2800" dirty="0"/>
          </a:p>
        </p:txBody>
      </p:sp>
      <p:pic>
        <p:nvPicPr>
          <p:cNvPr id="5122" name="Picture 2">
            <a:extLst>
              <a:ext uri="{FF2B5EF4-FFF2-40B4-BE49-F238E27FC236}">
                <a16:creationId xmlns:a16="http://schemas.microsoft.com/office/drawing/2014/main" id="{47D400C3-7437-83EC-4554-26158AA2D3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3" y="2209800"/>
            <a:ext cx="3603140" cy="3822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FFB561-2805-8491-E794-3EDF6B82613D}"/>
              </a:ext>
            </a:extLst>
          </p:cNvPr>
          <p:cNvSpPr txBox="1"/>
          <p:nvPr/>
        </p:nvSpPr>
        <p:spPr>
          <a:xfrm>
            <a:off x="658937" y="6172762"/>
            <a:ext cx="2743200" cy="400110"/>
          </a:xfrm>
          <a:prstGeom prst="rect">
            <a:avLst/>
          </a:prstGeom>
          <a:noFill/>
        </p:spPr>
        <p:txBody>
          <a:bodyPr wrap="square" rtlCol="0">
            <a:spAutoFit/>
          </a:bodyPr>
          <a:lstStyle/>
          <a:p>
            <a:pPr algn="ctr"/>
            <a:r>
              <a:rPr lang="en-US" sz="2000" b="1" dirty="0"/>
              <a:t>Single use</a:t>
            </a:r>
            <a:endParaRPr lang="en-GB" sz="2000" b="1" dirty="0"/>
          </a:p>
        </p:txBody>
      </p:sp>
      <p:sp>
        <p:nvSpPr>
          <p:cNvPr id="5" name="TextBox 4">
            <a:extLst>
              <a:ext uri="{FF2B5EF4-FFF2-40B4-BE49-F238E27FC236}">
                <a16:creationId xmlns:a16="http://schemas.microsoft.com/office/drawing/2014/main" id="{BF57426C-982E-A103-94E6-919297BC5E47}"/>
              </a:ext>
            </a:extLst>
          </p:cNvPr>
          <p:cNvSpPr txBox="1"/>
          <p:nvPr/>
        </p:nvSpPr>
        <p:spPr>
          <a:xfrm>
            <a:off x="9419299" y="6073714"/>
            <a:ext cx="2743200" cy="400110"/>
          </a:xfrm>
          <a:prstGeom prst="rect">
            <a:avLst/>
          </a:prstGeom>
          <a:noFill/>
        </p:spPr>
        <p:txBody>
          <a:bodyPr wrap="square" rtlCol="0">
            <a:spAutoFit/>
          </a:bodyPr>
          <a:lstStyle/>
          <a:p>
            <a:pPr algn="ctr"/>
            <a:r>
              <a:rPr lang="en-US" sz="2000" b="1" dirty="0"/>
              <a:t>Reusable</a:t>
            </a:r>
            <a:endParaRPr lang="en-GB" sz="2000" b="1" dirty="0"/>
          </a:p>
        </p:txBody>
      </p:sp>
      <p:pic>
        <p:nvPicPr>
          <p:cNvPr id="7" name="Picture 6" descr="A person wearing a blue apron&#10;&#10;Description automatically generated">
            <a:extLst>
              <a:ext uri="{FF2B5EF4-FFF2-40B4-BE49-F238E27FC236}">
                <a16:creationId xmlns:a16="http://schemas.microsoft.com/office/drawing/2014/main" id="{E58018F2-F01E-11D0-A690-E6F4B8A77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5603" y="2251596"/>
            <a:ext cx="2486707" cy="3881838"/>
          </a:xfrm>
          <a:prstGeom prst="rect">
            <a:avLst/>
          </a:prstGeom>
        </p:spPr>
      </p:pic>
      <p:sp>
        <p:nvSpPr>
          <p:cNvPr id="3" name="Content Placeholder 2">
            <a:extLst>
              <a:ext uri="{FF2B5EF4-FFF2-40B4-BE49-F238E27FC236}">
                <a16:creationId xmlns:a16="http://schemas.microsoft.com/office/drawing/2014/main" id="{DF6F79B3-A10D-4511-242F-9BCB9AE5E584}"/>
              </a:ext>
            </a:extLst>
          </p:cNvPr>
          <p:cNvSpPr txBox="1">
            <a:spLocks/>
          </p:cNvSpPr>
          <p:nvPr/>
        </p:nvSpPr>
        <p:spPr>
          <a:xfrm>
            <a:off x="5102902" y="4123698"/>
            <a:ext cx="4424549" cy="2225636"/>
          </a:xfrm>
          <a:prstGeom prst="rect">
            <a:avLst/>
          </a:prstGeom>
        </p:spPr>
        <p:txBody>
          <a:bodyPr vert="horz" rtlCol="0" anchor="t">
            <a:noAutofit/>
          </a:bodyPr>
          <a:lstStyle>
            <a:lvl1pPr marL="45720" indent="0" algn="l" rtl="0" eaLnBrk="1" latinLnBrk="0" hangingPunct="1">
              <a:spcBef>
                <a:spcPts val="300"/>
              </a:spcBef>
              <a:buClr>
                <a:schemeClr val="accent3">
                  <a:lumMod val="75000"/>
                </a:schemeClr>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nSpc>
                <a:spcPct val="90000"/>
              </a:lnSpc>
            </a:pPr>
            <a:r>
              <a:rPr lang="en-US" sz="2400" b="1" dirty="0"/>
              <a:t>Reusable benefits:</a:t>
            </a:r>
          </a:p>
          <a:p>
            <a:pPr marL="388620" indent="-342900">
              <a:lnSpc>
                <a:spcPct val="90000"/>
              </a:lnSpc>
              <a:buFont typeface="Arial" panose="020B0604020202020204" pitchFamily="34" charset="0"/>
              <a:buChar char="•"/>
            </a:pPr>
            <a:r>
              <a:rPr lang="en-US" sz="2400" dirty="0"/>
              <a:t>Reduced waste &amp; CO2(e)</a:t>
            </a:r>
          </a:p>
          <a:p>
            <a:pPr marL="388620" indent="-342900">
              <a:lnSpc>
                <a:spcPct val="90000"/>
              </a:lnSpc>
              <a:buFont typeface="Arial" panose="020B0604020202020204" pitchFamily="34" charset="0"/>
              <a:buChar char="•"/>
            </a:pPr>
            <a:r>
              <a:rPr lang="en-US" sz="2400" dirty="0"/>
              <a:t>Quality &amp; fit improved</a:t>
            </a:r>
          </a:p>
          <a:p>
            <a:pPr marL="388620" indent="-342900">
              <a:lnSpc>
                <a:spcPct val="90000"/>
              </a:lnSpc>
              <a:buFont typeface="Arial" panose="020B0604020202020204" pitchFamily="34" charset="0"/>
              <a:buChar char="•"/>
            </a:pPr>
            <a:r>
              <a:rPr lang="en-US" sz="2400" dirty="0"/>
              <a:t>100 uses, circa 2,000 if wiped </a:t>
            </a:r>
          </a:p>
          <a:p>
            <a:pPr marL="388620" indent="-342900">
              <a:lnSpc>
                <a:spcPct val="90000"/>
              </a:lnSpc>
              <a:buFont typeface="Arial" panose="020B0604020202020204" pitchFamily="34" charset="0"/>
              <a:buChar char="•"/>
            </a:pPr>
            <a:r>
              <a:rPr lang="en-US" sz="2400" dirty="0"/>
              <a:t>Volume required circa 284,570</a:t>
            </a:r>
          </a:p>
          <a:p>
            <a:pPr>
              <a:lnSpc>
                <a:spcPct val="90000"/>
              </a:lnSpc>
            </a:pPr>
            <a:r>
              <a:rPr lang="en-US" sz="2800" b="1" dirty="0"/>
              <a:t>But</a:t>
            </a:r>
            <a:r>
              <a:rPr lang="en-US" sz="3200" b="1" dirty="0"/>
              <a:t> – </a:t>
            </a:r>
            <a:r>
              <a:rPr lang="en-US" sz="2000" b="1" i="1" dirty="0"/>
              <a:t>HTM01-04</a:t>
            </a:r>
            <a:r>
              <a:rPr lang="en-US" sz="3200" b="1" dirty="0"/>
              <a:t> </a:t>
            </a:r>
            <a:r>
              <a:rPr lang="en-US" sz="2000" b="1" i="1" dirty="0"/>
              <a:t>laundry required</a:t>
            </a:r>
            <a:endParaRPr lang="en-US" sz="2400" dirty="0"/>
          </a:p>
        </p:txBody>
      </p:sp>
      <p:sp>
        <p:nvSpPr>
          <p:cNvPr id="6" name="Subtitle 2">
            <a:extLst>
              <a:ext uri="{FF2B5EF4-FFF2-40B4-BE49-F238E27FC236}">
                <a16:creationId xmlns:a16="http://schemas.microsoft.com/office/drawing/2014/main" id="{9A632F1E-B1D6-F6C6-C1D4-6D8A2092B44D}"/>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Tree>
    <p:extLst>
      <p:ext uri="{BB962C8B-B14F-4D97-AF65-F5344CB8AC3E}">
        <p14:creationId xmlns:p14="http://schemas.microsoft.com/office/powerpoint/2010/main" val="120625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6800"/>
          </a:xfrm>
        </p:spPr>
        <p:txBody>
          <a:bodyPr rtlCol="0" anchor="ctr">
            <a:normAutofit/>
          </a:bodyPr>
          <a:lstStyle/>
          <a:p>
            <a:r>
              <a:rPr lang="en-GB" sz="4300" b="1" dirty="0">
                <a:ln w="12700">
                  <a:solidFill>
                    <a:schemeClr val="accent2">
                      <a:shade val="90000"/>
                      <a:satMod val="150000"/>
                    </a:schemeClr>
                  </a:solidFill>
                </a:ln>
                <a:solidFill>
                  <a:schemeClr val="accent2"/>
                </a:solidFill>
              </a:rPr>
              <a:t>Gowns – EN13795:2019</a:t>
            </a:r>
          </a:p>
        </p:txBody>
      </p:sp>
      <p:pic>
        <p:nvPicPr>
          <p:cNvPr id="1030" name="Picture 6">
            <a:extLst>
              <a:ext uri="{FF2B5EF4-FFF2-40B4-BE49-F238E27FC236}">
                <a16:creationId xmlns:a16="http://schemas.microsoft.com/office/drawing/2014/main" id="{F23A1509-2098-27D9-81CA-9F9CCA2D9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874" y="2017057"/>
            <a:ext cx="2512758" cy="15696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artoon of a cat&#10;&#10;Description automatically generated">
            <a:extLst>
              <a:ext uri="{FF2B5EF4-FFF2-40B4-BE49-F238E27FC236}">
                <a16:creationId xmlns:a16="http://schemas.microsoft.com/office/drawing/2014/main" id="{136F9C71-F5E6-7D4E-EA8D-80AC26A4F6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017056"/>
            <a:ext cx="3162795" cy="4293388"/>
          </a:xfrm>
          <a:prstGeom prst="rect">
            <a:avLst/>
          </a:prstGeom>
        </p:spPr>
      </p:pic>
      <p:sp>
        <p:nvSpPr>
          <p:cNvPr id="9" name="Content Placeholder 2">
            <a:extLst>
              <a:ext uri="{FF2B5EF4-FFF2-40B4-BE49-F238E27FC236}">
                <a16:creationId xmlns:a16="http://schemas.microsoft.com/office/drawing/2014/main" id="{A94878D0-CDBC-5FD6-01A0-E660F9BB880E}"/>
              </a:ext>
            </a:extLst>
          </p:cNvPr>
          <p:cNvSpPr txBox="1">
            <a:spLocks/>
          </p:cNvSpPr>
          <p:nvPr/>
        </p:nvSpPr>
        <p:spPr>
          <a:xfrm>
            <a:off x="3870032" y="3809740"/>
            <a:ext cx="2983052" cy="2355086"/>
          </a:xfrm>
          <a:prstGeom prst="rect">
            <a:avLst/>
          </a:prstGeom>
        </p:spPr>
        <p:txBody>
          <a:bodyPr vert="horz" rtlCol="0" anchor="t">
            <a:noAutofit/>
          </a:bodyPr>
          <a:lstStyle>
            <a:lvl1pPr marL="45720" indent="0" algn="l" rtl="0" eaLnBrk="1" latinLnBrk="0" hangingPunct="1">
              <a:spcBef>
                <a:spcPts val="300"/>
              </a:spcBef>
              <a:buClr>
                <a:schemeClr val="accent3">
                  <a:lumMod val="75000"/>
                </a:schemeClr>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nSpc>
                <a:spcPct val="90000"/>
              </a:lnSpc>
            </a:pPr>
            <a:r>
              <a:rPr lang="en-US" sz="2400" b="1" dirty="0"/>
              <a:t>Single-use issues:</a:t>
            </a:r>
          </a:p>
          <a:p>
            <a:pPr marL="388620" indent="-342900">
              <a:lnSpc>
                <a:spcPct val="90000"/>
              </a:lnSpc>
              <a:buFont typeface="Arial" panose="020B0604020202020204" pitchFamily="34" charset="0"/>
              <a:buChar char="•"/>
            </a:pPr>
            <a:r>
              <a:rPr lang="en-US" sz="2400" dirty="0"/>
              <a:t>Sizes</a:t>
            </a:r>
          </a:p>
          <a:p>
            <a:pPr marL="388620" indent="-342900">
              <a:lnSpc>
                <a:spcPct val="90000"/>
              </a:lnSpc>
              <a:buFont typeface="Arial" panose="020B0604020202020204" pitchFamily="34" charset="0"/>
              <a:buChar char="•"/>
            </a:pPr>
            <a:r>
              <a:rPr lang="en-US" sz="2400" dirty="0"/>
              <a:t>Heat</a:t>
            </a:r>
          </a:p>
          <a:p>
            <a:pPr marL="388620" indent="-342900">
              <a:lnSpc>
                <a:spcPct val="90000"/>
              </a:lnSpc>
              <a:buFont typeface="Arial" panose="020B0604020202020204" pitchFamily="34" charset="0"/>
              <a:buChar char="•"/>
            </a:pPr>
            <a:r>
              <a:rPr lang="en-US" sz="2400" dirty="0"/>
              <a:t>Volume 95m, 6.2m</a:t>
            </a:r>
          </a:p>
          <a:p>
            <a:pPr marL="388620" indent="-342900">
              <a:lnSpc>
                <a:spcPct val="90000"/>
              </a:lnSpc>
              <a:buFont typeface="Arial" panose="020B0604020202020204" pitchFamily="34" charset="0"/>
              <a:buChar char="•"/>
            </a:pPr>
            <a:r>
              <a:rPr lang="en-US" sz="2400" dirty="0"/>
              <a:t>Waste</a:t>
            </a:r>
          </a:p>
          <a:p>
            <a:pPr marL="388620" indent="-342900">
              <a:lnSpc>
                <a:spcPct val="90000"/>
              </a:lnSpc>
              <a:buFont typeface="Arial" panose="020B0604020202020204" pitchFamily="34" charset="0"/>
              <a:buChar char="•"/>
            </a:pPr>
            <a:endParaRPr lang="en-US" sz="2000" dirty="0"/>
          </a:p>
          <a:p>
            <a:pPr>
              <a:lnSpc>
                <a:spcPct val="90000"/>
              </a:lnSpc>
            </a:pPr>
            <a:endParaRPr lang="en-US" sz="2000" b="1" dirty="0"/>
          </a:p>
          <a:p>
            <a:pPr>
              <a:lnSpc>
                <a:spcPct val="90000"/>
              </a:lnSpc>
            </a:pPr>
            <a:endParaRPr lang="en-US" sz="2800" dirty="0"/>
          </a:p>
        </p:txBody>
      </p:sp>
      <p:sp>
        <p:nvSpPr>
          <p:cNvPr id="3" name="Subtitle 2">
            <a:extLst>
              <a:ext uri="{FF2B5EF4-FFF2-40B4-BE49-F238E27FC236}">
                <a16:creationId xmlns:a16="http://schemas.microsoft.com/office/drawing/2014/main" id="{3935C05C-C8A3-9932-6CAF-03A612B7CE0B}"/>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
        <p:nvSpPr>
          <p:cNvPr id="11" name="Content Placeholder 2">
            <a:extLst>
              <a:ext uri="{FF2B5EF4-FFF2-40B4-BE49-F238E27FC236}">
                <a16:creationId xmlns:a16="http://schemas.microsoft.com/office/drawing/2014/main" id="{85C4FA0B-3293-BB58-F5B6-BA8F02E65AD4}"/>
              </a:ext>
            </a:extLst>
          </p:cNvPr>
          <p:cNvSpPr txBox="1">
            <a:spLocks/>
          </p:cNvSpPr>
          <p:nvPr/>
        </p:nvSpPr>
        <p:spPr>
          <a:xfrm>
            <a:off x="9100090" y="2017056"/>
            <a:ext cx="3238862" cy="4147770"/>
          </a:xfrm>
          <a:prstGeom prst="rect">
            <a:avLst/>
          </a:prstGeom>
        </p:spPr>
        <p:txBody>
          <a:bodyPr vert="horz" rtlCol="0" anchor="t">
            <a:noAutofit/>
          </a:bodyPr>
          <a:lstStyle>
            <a:lvl1pPr marL="45720" indent="0" algn="l" rtl="0" eaLnBrk="1" latinLnBrk="0" hangingPunct="1">
              <a:spcBef>
                <a:spcPts val="300"/>
              </a:spcBef>
              <a:buClr>
                <a:schemeClr val="accent3">
                  <a:lumMod val="75000"/>
                </a:schemeClr>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nSpc>
                <a:spcPct val="90000"/>
              </a:lnSpc>
            </a:pPr>
            <a:r>
              <a:rPr lang="en-US" sz="2400" b="1" dirty="0"/>
              <a:t>Reusable benefits:</a:t>
            </a:r>
          </a:p>
          <a:p>
            <a:pPr marL="388620" indent="-342900">
              <a:lnSpc>
                <a:spcPct val="90000"/>
              </a:lnSpc>
              <a:buFont typeface="Arial" panose="020B0604020202020204" pitchFamily="34" charset="0"/>
              <a:buChar char="•"/>
            </a:pPr>
            <a:r>
              <a:rPr lang="en-US" sz="2400" dirty="0"/>
              <a:t>75 uses</a:t>
            </a:r>
          </a:p>
          <a:p>
            <a:pPr marL="388620" indent="-342900">
              <a:lnSpc>
                <a:spcPct val="90000"/>
              </a:lnSpc>
              <a:buFont typeface="Arial" panose="020B0604020202020204" pitchFamily="34" charset="0"/>
              <a:buChar char="•"/>
            </a:pPr>
            <a:r>
              <a:rPr lang="en-US" sz="2400" dirty="0"/>
              <a:t>Volume 83,200</a:t>
            </a:r>
          </a:p>
          <a:p>
            <a:pPr marL="388620" indent="-342900">
              <a:lnSpc>
                <a:spcPct val="90000"/>
              </a:lnSpc>
              <a:buFont typeface="Arial" panose="020B0604020202020204" pitchFamily="34" charset="0"/>
              <a:buChar char="•"/>
            </a:pPr>
            <a:r>
              <a:rPr lang="en-US" sz="2400" dirty="0"/>
              <a:t>Reduced waste</a:t>
            </a:r>
          </a:p>
          <a:p>
            <a:pPr marL="388620" indent="-342900">
              <a:lnSpc>
                <a:spcPct val="90000"/>
              </a:lnSpc>
              <a:buFont typeface="Arial" panose="020B0604020202020204" pitchFamily="34" charset="0"/>
              <a:buChar char="•"/>
            </a:pPr>
            <a:r>
              <a:rPr lang="en-US" sz="2400" dirty="0"/>
              <a:t>Quality and fit</a:t>
            </a:r>
          </a:p>
          <a:p>
            <a:pPr marL="388620" indent="-342900">
              <a:lnSpc>
                <a:spcPct val="90000"/>
              </a:lnSpc>
              <a:buFont typeface="Arial" panose="020B0604020202020204" pitchFamily="34" charset="0"/>
              <a:buChar char="•"/>
            </a:pPr>
            <a:r>
              <a:rPr lang="en-US" sz="2400" dirty="0"/>
              <a:t>RFID/</a:t>
            </a:r>
            <a:r>
              <a:rPr lang="en-US" sz="2400" dirty="0" err="1"/>
              <a:t>tracibility</a:t>
            </a:r>
            <a:endParaRPr lang="en-US" sz="2400" dirty="0"/>
          </a:p>
          <a:p>
            <a:pPr marL="388620" indent="-342900">
              <a:lnSpc>
                <a:spcPct val="90000"/>
              </a:lnSpc>
              <a:buFont typeface="Arial" panose="020B0604020202020204" pitchFamily="34" charset="0"/>
              <a:buChar char="•"/>
            </a:pPr>
            <a:r>
              <a:rPr lang="en-US" sz="2400" dirty="0"/>
              <a:t>Used for endoscopy when end of impervious, sterile useful life</a:t>
            </a:r>
          </a:p>
          <a:p>
            <a:pPr>
              <a:lnSpc>
                <a:spcPct val="90000"/>
              </a:lnSpc>
            </a:pPr>
            <a:r>
              <a:rPr lang="en-US" sz="2800" b="1" dirty="0"/>
              <a:t>But – </a:t>
            </a:r>
            <a:r>
              <a:rPr lang="en-US" sz="2000" b="1" i="1" dirty="0"/>
              <a:t>laundry &amp; checks</a:t>
            </a:r>
          </a:p>
          <a:p>
            <a:pPr>
              <a:lnSpc>
                <a:spcPct val="90000"/>
              </a:lnSpc>
            </a:pPr>
            <a:r>
              <a:rPr lang="en-US" sz="2400" dirty="0"/>
              <a:t> </a:t>
            </a:r>
          </a:p>
          <a:p>
            <a:pPr marL="388620" indent="-342900">
              <a:lnSpc>
                <a:spcPct val="90000"/>
              </a:lnSpc>
              <a:buFont typeface="Arial" panose="020B0604020202020204" pitchFamily="34" charset="0"/>
              <a:buChar char="•"/>
            </a:pPr>
            <a:endParaRPr lang="en-US" sz="2000" dirty="0"/>
          </a:p>
          <a:p>
            <a:pPr>
              <a:lnSpc>
                <a:spcPct val="90000"/>
              </a:lnSpc>
            </a:pPr>
            <a:endParaRPr lang="en-US" sz="2000" b="1" dirty="0"/>
          </a:p>
          <a:p>
            <a:pPr>
              <a:lnSpc>
                <a:spcPct val="90000"/>
              </a:lnSpc>
            </a:pPr>
            <a:endParaRPr lang="en-US" sz="2800" dirty="0"/>
          </a:p>
        </p:txBody>
      </p:sp>
      <p:pic>
        <p:nvPicPr>
          <p:cNvPr id="15" name="Content Placeholder 14" descr="A person wearing a blue gown and gloves&#10;&#10;Description automatically generated">
            <a:extLst>
              <a:ext uri="{FF2B5EF4-FFF2-40B4-BE49-F238E27FC236}">
                <a16:creationId xmlns:a16="http://schemas.microsoft.com/office/drawing/2014/main" id="{85DBD477-997E-B329-E72C-6E88326B6CDA}"/>
              </a:ext>
            </a:extLst>
          </p:cNvPr>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7011256" y="2018053"/>
            <a:ext cx="2088835" cy="4341812"/>
          </a:xfrm>
        </p:spPr>
      </p:pic>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6800"/>
          </a:xfrm>
        </p:spPr>
        <p:txBody>
          <a:bodyPr rtlCol="0" anchor="ctr">
            <a:normAutofit/>
          </a:bodyPr>
          <a:lstStyle/>
          <a:p>
            <a:pPr rtl="0"/>
            <a:r>
              <a:rPr lang="en-GB" sz="4300" b="1" dirty="0">
                <a:ln w="12700">
                  <a:solidFill>
                    <a:schemeClr val="accent2">
                      <a:shade val="90000"/>
                      <a:satMod val="150000"/>
                    </a:schemeClr>
                  </a:solidFill>
                </a:ln>
                <a:solidFill>
                  <a:schemeClr val="accent2"/>
                </a:solidFill>
              </a:rPr>
              <a:t>TIIR Mask – EN14683:2019 </a:t>
            </a:r>
          </a:p>
        </p:txBody>
      </p:sp>
      <p:sp>
        <p:nvSpPr>
          <p:cNvPr id="9" name="Content Placeholder 2">
            <a:extLst>
              <a:ext uri="{FF2B5EF4-FFF2-40B4-BE49-F238E27FC236}">
                <a16:creationId xmlns:a16="http://schemas.microsoft.com/office/drawing/2014/main" id="{A94878D0-CDBC-5FD6-01A0-E660F9BB880E}"/>
              </a:ext>
            </a:extLst>
          </p:cNvPr>
          <p:cNvSpPr txBox="1">
            <a:spLocks/>
          </p:cNvSpPr>
          <p:nvPr/>
        </p:nvSpPr>
        <p:spPr>
          <a:xfrm>
            <a:off x="88498" y="5116642"/>
            <a:ext cx="4090218" cy="1440872"/>
          </a:xfrm>
          <a:prstGeom prst="rect">
            <a:avLst/>
          </a:prstGeom>
        </p:spPr>
        <p:txBody>
          <a:bodyPr vert="horz" rtlCol="0" anchor="t">
            <a:noAutofit/>
          </a:bodyPr>
          <a:lstStyle>
            <a:lvl1pPr marL="45720" indent="0" algn="l" rtl="0" eaLnBrk="1" latinLnBrk="0" hangingPunct="1">
              <a:spcBef>
                <a:spcPts val="300"/>
              </a:spcBef>
              <a:buClr>
                <a:schemeClr val="accent3">
                  <a:lumMod val="75000"/>
                </a:schemeClr>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nSpc>
                <a:spcPct val="90000"/>
              </a:lnSpc>
            </a:pPr>
            <a:r>
              <a:rPr lang="en-US" sz="2400" b="1" dirty="0"/>
              <a:t>Single use - additional issues:</a:t>
            </a:r>
          </a:p>
          <a:p>
            <a:pPr marL="388620" indent="-342900">
              <a:lnSpc>
                <a:spcPct val="90000"/>
              </a:lnSpc>
              <a:buFont typeface="Arial" panose="020B0604020202020204" pitchFamily="34" charset="0"/>
              <a:buChar char="•"/>
            </a:pPr>
            <a:r>
              <a:rPr lang="en-US" sz="2400" dirty="0"/>
              <a:t>Effectiveness when moist</a:t>
            </a:r>
          </a:p>
          <a:p>
            <a:pPr marL="388620" indent="-342900">
              <a:lnSpc>
                <a:spcPct val="90000"/>
              </a:lnSpc>
              <a:buFont typeface="Arial" panose="020B0604020202020204" pitchFamily="34" charset="0"/>
              <a:buChar char="•"/>
            </a:pPr>
            <a:r>
              <a:rPr lang="en-US" sz="2400" dirty="0"/>
              <a:t>Annual volume 1.2bn, 770m</a:t>
            </a:r>
          </a:p>
          <a:p>
            <a:pPr marL="388620" indent="-342900">
              <a:lnSpc>
                <a:spcPct val="90000"/>
              </a:lnSpc>
              <a:buFont typeface="Arial" panose="020B0604020202020204" pitchFamily="34" charset="0"/>
              <a:buChar char="•"/>
            </a:pPr>
            <a:r>
              <a:rPr lang="en-US" sz="2400" dirty="0"/>
              <a:t>Waste</a:t>
            </a:r>
            <a:endParaRPr lang="en-US" sz="2400" b="1" dirty="0"/>
          </a:p>
          <a:p>
            <a:pPr>
              <a:lnSpc>
                <a:spcPct val="90000"/>
              </a:lnSpc>
            </a:pPr>
            <a:endParaRPr lang="en-US" sz="2800" dirty="0"/>
          </a:p>
        </p:txBody>
      </p:sp>
      <p:pic>
        <p:nvPicPr>
          <p:cNvPr id="2050" name="Picture 2">
            <a:extLst>
              <a:ext uri="{FF2B5EF4-FFF2-40B4-BE49-F238E27FC236}">
                <a16:creationId xmlns:a16="http://schemas.microsoft.com/office/drawing/2014/main" id="{D0F3A9A2-5408-13E9-F8DC-C649145F7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63" y="2220692"/>
            <a:ext cx="2624446" cy="26244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3-pack 3-pleat 40 wash ear loop #climatestripes mask">
            <a:extLst>
              <a:ext uri="{FF2B5EF4-FFF2-40B4-BE49-F238E27FC236}">
                <a16:creationId xmlns:a16="http://schemas.microsoft.com/office/drawing/2014/main" id="{28550506-14ED-C30D-B82D-AD943E395F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8020" y="1871948"/>
            <a:ext cx="2468899" cy="18507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hart 9">
            <a:extLst>
              <a:ext uri="{FF2B5EF4-FFF2-40B4-BE49-F238E27FC236}">
                <a16:creationId xmlns:a16="http://schemas.microsoft.com/office/drawing/2014/main" id="{69B788F1-D15E-40EF-BB0A-1F14B1D94488}"/>
              </a:ext>
            </a:extLst>
          </p:cNvPr>
          <p:cNvGraphicFramePr>
            <a:graphicFrameLocks/>
          </p:cNvGraphicFramePr>
          <p:nvPr>
            <p:extLst>
              <p:ext uri="{D42A27DB-BD31-4B8C-83A1-F6EECF244321}">
                <p14:modId xmlns:p14="http://schemas.microsoft.com/office/powerpoint/2010/main" val="743256023"/>
              </p:ext>
            </p:extLst>
          </p:nvPr>
        </p:nvGraphicFramePr>
        <p:xfrm>
          <a:off x="3120812" y="2481304"/>
          <a:ext cx="5466699" cy="4051135"/>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DB466051-FD86-3747-D4DD-BA40A28CFD19}"/>
              </a:ext>
            </a:extLst>
          </p:cNvPr>
          <p:cNvSpPr txBox="1"/>
          <p:nvPr/>
        </p:nvSpPr>
        <p:spPr>
          <a:xfrm>
            <a:off x="609600" y="4684016"/>
            <a:ext cx="2743200" cy="400110"/>
          </a:xfrm>
          <a:prstGeom prst="rect">
            <a:avLst/>
          </a:prstGeom>
          <a:noFill/>
        </p:spPr>
        <p:txBody>
          <a:bodyPr wrap="square" rtlCol="0">
            <a:spAutoFit/>
          </a:bodyPr>
          <a:lstStyle/>
          <a:p>
            <a:pPr algn="ctr"/>
            <a:r>
              <a:rPr lang="en-US" sz="2000" b="1" dirty="0"/>
              <a:t>Single use</a:t>
            </a:r>
            <a:endParaRPr lang="en-GB" sz="2000" b="1" dirty="0"/>
          </a:p>
        </p:txBody>
      </p:sp>
      <p:sp>
        <p:nvSpPr>
          <p:cNvPr id="15" name="TextBox 14">
            <a:extLst>
              <a:ext uri="{FF2B5EF4-FFF2-40B4-BE49-F238E27FC236}">
                <a16:creationId xmlns:a16="http://schemas.microsoft.com/office/drawing/2014/main" id="{491FB885-5FC5-56A7-9BB8-950A829A4990}"/>
              </a:ext>
            </a:extLst>
          </p:cNvPr>
          <p:cNvSpPr txBox="1"/>
          <p:nvPr/>
        </p:nvSpPr>
        <p:spPr>
          <a:xfrm>
            <a:off x="4724400" y="2125676"/>
            <a:ext cx="2743200" cy="400110"/>
          </a:xfrm>
          <a:prstGeom prst="rect">
            <a:avLst/>
          </a:prstGeom>
          <a:noFill/>
        </p:spPr>
        <p:txBody>
          <a:bodyPr wrap="square" rtlCol="0">
            <a:spAutoFit/>
          </a:bodyPr>
          <a:lstStyle/>
          <a:p>
            <a:pPr algn="ctr"/>
            <a:r>
              <a:rPr lang="en-US" sz="2000" b="1" dirty="0"/>
              <a:t>Single use findings</a:t>
            </a:r>
            <a:endParaRPr lang="en-GB" sz="2000" b="1" dirty="0"/>
          </a:p>
        </p:txBody>
      </p:sp>
      <p:sp>
        <p:nvSpPr>
          <p:cNvPr id="3" name="Content Placeholder 2">
            <a:extLst>
              <a:ext uri="{FF2B5EF4-FFF2-40B4-BE49-F238E27FC236}">
                <a16:creationId xmlns:a16="http://schemas.microsoft.com/office/drawing/2014/main" id="{C9C75A0D-C732-40B0-BC0D-F67AF3BF0710}"/>
              </a:ext>
            </a:extLst>
          </p:cNvPr>
          <p:cNvSpPr txBox="1">
            <a:spLocks/>
          </p:cNvSpPr>
          <p:nvPr/>
        </p:nvSpPr>
        <p:spPr>
          <a:xfrm>
            <a:off x="8648298" y="3806352"/>
            <a:ext cx="4090218" cy="2641805"/>
          </a:xfrm>
          <a:prstGeom prst="rect">
            <a:avLst/>
          </a:prstGeom>
        </p:spPr>
        <p:txBody>
          <a:bodyPr vert="horz" rtlCol="0" anchor="t">
            <a:noAutofit/>
          </a:bodyPr>
          <a:lstStyle>
            <a:lvl1pPr marL="45720" indent="0" algn="l" rtl="0" eaLnBrk="1" latinLnBrk="0" hangingPunct="1">
              <a:spcBef>
                <a:spcPts val="300"/>
              </a:spcBef>
              <a:buClr>
                <a:schemeClr val="accent3">
                  <a:lumMod val="75000"/>
                </a:schemeClr>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nSpc>
                <a:spcPct val="90000"/>
              </a:lnSpc>
            </a:pPr>
            <a:r>
              <a:rPr lang="en-US" sz="2400" b="1" dirty="0"/>
              <a:t>Reusable benefits:</a:t>
            </a:r>
          </a:p>
          <a:p>
            <a:pPr marL="388620" indent="-342900">
              <a:lnSpc>
                <a:spcPct val="90000"/>
              </a:lnSpc>
              <a:buFont typeface="Arial" panose="020B0604020202020204" pitchFamily="34" charset="0"/>
              <a:buChar char="•"/>
            </a:pPr>
            <a:r>
              <a:rPr lang="en-US" sz="2400" dirty="0"/>
              <a:t>Environmental benefits</a:t>
            </a:r>
          </a:p>
          <a:p>
            <a:pPr marL="388620" indent="-342900">
              <a:lnSpc>
                <a:spcPct val="90000"/>
              </a:lnSpc>
              <a:buFont typeface="Arial" panose="020B0604020202020204" pitchFamily="34" charset="0"/>
              <a:buChar char="•"/>
            </a:pPr>
            <a:r>
              <a:rPr lang="en-US" sz="2400" dirty="0"/>
              <a:t>Reduced plastic waste </a:t>
            </a:r>
          </a:p>
          <a:p>
            <a:pPr marL="388620" indent="-342900">
              <a:lnSpc>
                <a:spcPct val="90000"/>
              </a:lnSpc>
              <a:buFont typeface="Arial" panose="020B0604020202020204" pitchFamily="34" charset="0"/>
              <a:buChar char="•"/>
            </a:pPr>
            <a:r>
              <a:rPr lang="en-US" sz="2400" dirty="0"/>
              <a:t>Reduced CO2(e)</a:t>
            </a:r>
          </a:p>
          <a:p>
            <a:pPr marL="388620" indent="-342900">
              <a:lnSpc>
                <a:spcPct val="90000"/>
              </a:lnSpc>
              <a:buFont typeface="Arial" panose="020B0604020202020204" pitchFamily="34" charset="0"/>
              <a:buChar char="•"/>
            </a:pPr>
            <a:r>
              <a:rPr lang="en-US" sz="2400" dirty="0"/>
              <a:t>Reduced skin irritation</a:t>
            </a:r>
          </a:p>
          <a:p>
            <a:pPr marL="388620" indent="-342900">
              <a:lnSpc>
                <a:spcPct val="90000"/>
              </a:lnSpc>
              <a:buFont typeface="Arial" panose="020B0604020202020204" pitchFamily="34" charset="0"/>
              <a:buChar char="•"/>
            </a:pPr>
            <a:r>
              <a:rPr lang="en-US" sz="2400" dirty="0"/>
              <a:t>Fit on wearer improved</a:t>
            </a:r>
          </a:p>
          <a:p>
            <a:pPr>
              <a:lnSpc>
                <a:spcPct val="90000"/>
              </a:lnSpc>
            </a:pPr>
            <a:r>
              <a:rPr lang="en-US" sz="2800" b="1" dirty="0"/>
              <a:t>But – </a:t>
            </a:r>
            <a:r>
              <a:rPr lang="en-US" sz="2000" b="1" i="1" dirty="0"/>
              <a:t>laundry &amp; checks</a:t>
            </a:r>
          </a:p>
        </p:txBody>
      </p:sp>
      <p:sp>
        <p:nvSpPr>
          <p:cNvPr id="4" name="Subtitle 2">
            <a:extLst>
              <a:ext uri="{FF2B5EF4-FFF2-40B4-BE49-F238E27FC236}">
                <a16:creationId xmlns:a16="http://schemas.microsoft.com/office/drawing/2014/main" id="{8109BE07-BE89-1B65-5DAE-B7541C4BD484}"/>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pic>
        <p:nvPicPr>
          <p:cNvPr id="6" name="Picture 5" descr="A person wearing a mask and glasses&#10;&#10;Description automatically generated">
            <a:extLst>
              <a:ext uri="{FF2B5EF4-FFF2-40B4-BE49-F238E27FC236}">
                <a16:creationId xmlns:a16="http://schemas.microsoft.com/office/drawing/2014/main" id="{FCDD4C30-F785-6443-CBC9-02DCC48B93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9256" y="1871948"/>
            <a:ext cx="1629677" cy="1915556"/>
          </a:xfrm>
          <a:prstGeom prst="rect">
            <a:avLst/>
          </a:prstGeom>
        </p:spPr>
      </p:pic>
    </p:spTree>
    <p:extLst>
      <p:ext uri="{BB962C8B-B14F-4D97-AF65-F5344CB8AC3E}">
        <p14:creationId xmlns:p14="http://schemas.microsoft.com/office/powerpoint/2010/main" val="140128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6800"/>
          </a:xfrm>
        </p:spPr>
        <p:txBody>
          <a:bodyPr rtlCol="0" anchor="ctr">
            <a:normAutofit/>
          </a:bodyPr>
          <a:lstStyle/>
          <a:p>
            <a:pPr rtl="0"/>
            <a:r>
              <a:rPr lang="en-GB" sz="4300" b="1" dirty="0">
                <a:ln w="12700">
                  <a:solidFill>
                    <a:schemeClr val="accent2">
                      <a:shade val="90000"/>
                      <a:satMod val="150000"/>
                    </a:schemeClr>
                  </a:solidFill>
                </a:ln>
                <a:solidFill>
                  <a:schemeClr val="accent2"/>
                </a:solidFill>
              </a:rPr>
              <a:t>Respirators – EN149, EN140 &amp; EN143, EN1827 </a:t>
            </a:r>
          </a:p>
        </p:txBody>
      </p:sp>
      <p:pic>
        <p:nvPicPr>
          <p:cNvPr id="4" name="Picture 3" descr="Several masks on a white surface&#10;&#10;Description automatically generated">
            <a:extLst>
              <a:ext uri="{FF2B5EF4-FFF2-40B4-BE49-F238E27FC236}">
                <a16:creationId xmlns:a16="http://schemas.microsoft.com/office/drawing/2014/main" id="{CA2A265E-80E2-930E-A968-490E4A51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0852" y="2509970"/>
            <a:ext cx="4179125" cy="3134344"/>
          </a:xfrm>
          <a:prstGeom prst="rect">
            <a:avLst/>
          </a:prstGeom>
        </p:spPr>
      </p:pic>
      <p:pic>
        <p:nvPicPr>
          <p:cNvPr id="6" name="Picture 5" descr="A person wearing a mask and goggles&#10;&#10;Description automatically generated">
            <a:extLst>
              <a:ext uri="{FF2B5EF4-FFF2-40B4-BE49-F238E27FC236}">
                <a16:creationId xmlns:a16="http://schemas.microsoft.com/office/drawing/2014/main" id="{B21D2DD3-1E59-E9E9-C85A-FE320DEADF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3713" y="1968643"/>
            <a:ext cx="2228860" cy="2212874"/>
          </a:xfrm>
          <a:prstGeom prst="rect">
            <a:avLst/>
          </a:prstGeom>
        </p:spPr>
      </p:pic>
      <p:sp>
        <p:nvSpPr>
          <p:cNvPr id="8" name="TextBox 7">
            <a:extLst>
              <a:ext uri="{FF2B5EF4-FFF2-40B4-BE49-F238E27FC236}">
                <a16:creationId xmlns:a16="http://schemas.microsoft.com/office/drawing/2014/main" id="{292AE332-41FA-E37E-1848-1876B8835984}"/>
              </a:ext>
            </a:extLst>
          </p:cNvPr>
          <p:cNvSpPr txBox="1"/>
          <p:nvPr/>
        </p:nvSpPr>
        <p:spPr>
          <a:xfrm>
            <a:off x="4238172" y="4153682"/>
            <a:ext cx="2743200" cy="400110"/>
          </a:xfrm>
          <a:prstGeom prst="rect">
            <a:avLst/>
          </a:prstGeom>
          <a:noFill/>
        </p:spPr>
        <p:txBody>
          <a:bodyPr wrap="square" rtlCol="0">
            <a:spAutoFit/>
          </a:bodyPr>
          <a:lstStyle/>
          <a:p>
            <a:pPr algn="ctr"/>
            <a:r>
              <a:rPr lang="en-US" sz="2000" b="1" dirty="0"/>
              <a:t>Reusable in use</a:t>
            </a:r>
            <a:endParaRPr lang="en-GB" sz="2000" b="1" dirty="0"/>
          </a:p>
        </p:txBody>
      </p:sp>
      <p:sp>
        <p:nvSpPr>
          <p:cNvPr id="10" name="TextBox 9">
            <a:extLst>
              <a:ext uri="{FF2B5EF4-FFF2-40B4-BE49-F238E27FC236}">
                <a16:creationId xmlns:a16="http://schemas.microsoft.com/office/drawing/2014/main" id="{4F1CEF8C-91AA-870A-B026-5C9443F94C86}"/>
              </a:ext>
            </a:extLst>
          </p:cNvPr>
          <p:cNvSpPr txBox="1"/>
          <p:nvPr/>
        </p:nvSpPr>
        <p:spPr>
          <a:xfrm>
            <a:off x="6754195" y="4145928"/>
            <a:ext cx="5241159" cy="400110"/>
          </a:xfrm>
          <a:prstGeom prst="rect">
            <a:avLst/>
          </a:prstGeom>
          <a:noFill/>
        </p:spPr>
        <p:txBody>
          <a:bodyPr wrap="square" rtlCol="0">
            <a:spAutoFit/>
          </a:bodyPr>
          <a:lstStyle/>
          <a:p>
            <a:pPr algn="ctr"/>
            <a:r>
              <a:rPr lang="en-US" sz="2000" b="1" dirty="0"/>
              <a:t>New Reusable and prototype for Health &amp; Care</a:t>
            </a:r>
            <a:endParaRPr lang="en-GB" sz="2000" b="1" dirty="0"/>
          </a:p>
        </p:txBody>
      </p:sp>
      <p:sp>
        <p:nvSpPr>
          <p:cNvPr id="11" name="TextBox 10">
            <a:extLst>
              <a:ext uri="{FF2B5EF4-FFF2-40B4-BE49-F238E27FC236}">
                <a16:creationId xmlns:a16="http://schemas.microsoft.com/office/drawing/2014/main" id="{C84099DF-A229-D4BF-9DDC-662AA009A7D8}"/>
              </a:ext>
            </a:extLst>
          </p:cNvPr>
          <p:cNvSpPr txBox="1"/>
          <p:nvPr/>
        </p:nvSpPr>
        <p:spPr>
          <a:xfrm>
            <a:off x="1208814" y="6323566"/>
            <a:ext cx="2743200" cy="400110"/>
          </a:xfrm>
          <a:prstGeom prst="rect">
            <a:avLst/>
          </a:prstGeom>
          <a:noFill/>
        </p:spPr>
        <p:txBody>
          <a:bodyPr wrap="square" rtlCol="0">
            <a:spAutoFit/>
          </a:bodyPr>
          <a:lstStyle/>
          <a:p>
            <a:pPr algn="ctr"/>
            <a:r>
              <a:rPr lang="en-US" sz="2000" b="1" dirty="0"/>
              <a:t>Single use</a:t>
            </a:r>
            <a:endParaRPr lang="en-GB" sz="2000" b="1" dirty="0"/>
          </a:p>
        </p:txBody>
      </p:sp>
      <p:pic>
        <p:nvPicPr>
          <p:cNvPr id="4098" name="Picture 2" descr="Elipse® P3 Respirator, image 3">
            <a:extLst>
              <a:ext uri="{FF2B5EF4-FFF2-40B4-BE49-F238E27FC236}">
                <a16:creationId xmlns:a16="http://schemas.microsoft.com/office/drawing/2014/main" id="{364453B1-ED93-3985-32BB-B76A353F62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6773" y="1968643"/>
            <a:ext cx="2655449" cy="221287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0019D0B-7575-1BE6-CD59-9258ED6D9636}"/>
              </a:ext>
            </a:extLst>
          </p:cNvPr>
          <p:cNvSpPr txBox="1">
            <a:spLocks/>
          </p:cNvSpPr>
          <p:nvPr/>
        </p:nvSpPr>
        <p:spPr>
          <a:xfrm>
            <a:off x="4267959" y="4608563"/>
            <a:ext cx="3342209" cy="2212874"/>
          </a:xfrm>
          <a:prstGeom prst="rect">
            <a:avLst/>
          </a:prstGeom>
        </p:spPr>
        <p:txBody>
          <a:bodyPr vert="horz" rtlCol="0" anchor="t">
            <a:noAutofit/>
          </a:bodyPr>
          <a:lstStyle>
            <a:lvl1pPr marL="45720" indent="0" algn="l" rtl="0" eaLnBrk="1" latinLnBrk="0" hangingPunct="1">
              <a:spcBef>
                <a:spcPts val="300"/>
              </a:spcBef>
              <a:buClr>
                <a:schemeClr val="accent3">
                  <a:lumMod val="75000"/>
                </a:schemeClr>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nSpc>
                <a:spcPct val="90000"/>
              </a:lnSpc>
            </a:pPr>
            <a:r>
              <a:rPr lang="en-US" sz="2400" b="1" dirty="0"/>
              <a:t>Single use – issues:</a:t>
            </a:r>
          </a:p>
          <a:p>
            <a:pPr marL="388620" indent="-342900">
              <a:lnSpc>
                <a:spcPct val="90000"/>
              </a:lnSpc>
              <a:buFont typeface="Arial" panose="020B0604020202020204" pitchFamily="34" charset="0"/>
              <a:buChar char="•"/>
            </a:pPr>
            <a:r>
              <a:rPr lang="en-US" sz="2400" dirty="0"/>
              <a:t>Size, fit &amp; comfort</a:t>
            </a:r>
          </a:p>
          <a:p>
            <a:pPr marL="388620" indent="-342900">
              <a:lnSpc>
                <a:spcPct val="90000"/>
              </a:lnSpc>
              <a:buFont typeface="Arial" panose="020B0604020202020204" pitchFamily="34" charset="0"/>
              <a:buChar char="•"/>
            </a:pPr>
            <a:r>
              <a:rPr lang="en-US" sz="2400" dirty="0"/>
              <a:t>Fit test problems</a:t>
            </a:r>
          </a:p>
          <a:p>
            <a:pPr marL="388620" indent="-342900">
              <a:lnSpc>
                <a:spcPct val="90000"/>
              </a:lnSpc>
              <a:buFont typeface="Arial" panose="020B0604020202020204" pitchFamily="34" charset="0"/>
              <a:buChar char="•"/>
            </a:pPr>
            <a:r>
              <a:rPr lang="en-US" sz="2400" dirty="0"/>
              <a:t>Fogging glasses</a:t>
            </a:r>
          </a:p>
          <a:p>
            <a:pPr marL="388620" indent="-342900">
              <a:lnSpc>
                <a:spcPct val="90000"/>
              </a:lnSpc>
              <a:buFont typeface="Arial" panose="020B0604020202020204" pitchFamily="34" charset="0"/>
              <a:buChar char="•"/>
            </a:pPr>
            <a:r>
              <a:rPr lang="en-US" sz="2400" dirty="0"/>
              <a:t>Waste 77m, now 13m</a:t>
            </a:r>
          </a:p>
          <a:p>
            <a:pPr>
              <a:lnSpc>
                <a:spcPct val="90000"/>
              </a:lnSpc>
            </a:pPr>
            <a:endParaRPr lang="en-US" sz="2000" b="1" dirty="0"/>
          </a:p>
          <a:p>
            <a:pPr>
              <a:lnSpc>
                <a:spcPct val="90000"/>
              </a:lnSpc>
            </a:pPr>
            <a:endParaRPr lang="en-US" sz="2800" dirty="0"/>
          </a:p>
        </p:txBody>
      </p:sp>
      <p:pic>
        <p:nvPicPr>
          <p:cNvPr id="3" name="Picture 2">
            <a:extLst>
              <a:ext uri="{FF2B5EF4-FFF2-40B4-BE49-F238E27FC236}">
                <a16:creationId xmlns:a16="http://schemas.microsoft.com/office/drawing/2014/main" id="{AD3D2CD5-9969-5E93-F0EB-469FB15440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01606" y="1960680"/>
            <a:ext cx="2533973" cy="2220837"/>
          </a:xfrm>
          <a:prstGeom prst="rect">
            <a:avLst/>
          </a:prstGeom>
        </p:spPr>
      </p:pic>
      <p:sp>
        <p:nvSpPr>
          <p:cNvPr id="5" name="Subtitle 2">
            <a:extLst>
              <a:ext uri="{FF2B5EF4-FFF2-40B4-BE49-F238E27FC236}">
                <a16:creationId xmlns:a16="http://schemas.microsoft.com/office/drawing/2014/main" id="{6E5BBAA3-B5B8-FD01-68D4-DE035B342D69}"/>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sp>
        <p:nvSpPr>
          <p:cNvPr id="13" name="Content Placeholder 2">
            <a:extLst>
              <a:ext uri="{FF2B5EF4-FFF2-40B4-BE49-F238E27FC236}">
                <a16:creationId xmlns:a16="http://schemas.microsoft.com/office/drawing/2014/main" id="{557AAC4C-0E7E-D556-DD99-4DB35948F85A}"/>
              </a:ext>
            </a:extLst>
          </p:cNvPr>
          <p:cNvSpPr txBox="1">
            <a:spLocks/>
          </p:cNvSpPr>
          <p:nvPr/>
        </p:nvSpPr>
        <p:spPr>
          <a:xfrm>
            <a:off x="7730540" y="4600814"/>
            <a:ext cx="4698037" cy="2212874"/>
          </a:xfrm>
          <a:prstGeom prst="rect">
            <a:avLst/>
          </a:prstGeom>
        </p:spPr>
        <p:txBody>
          <a:bodyPr vert="horz" rtlCol="0" anchor="t">
            <a:noAutofit/>
          </a:bodyPr>
          <a:lstStyle>
            <a:lvl1pPr marL="45720" indent="0" algn="l" rtl="0" eaLnBrk="1" latinLnBrk="0" hangingPunct="1">
              <a:spcBef>
                <a:spcPts val="300"/>
              </a:spcBef>
              <a:buClr>
                <a:schemeClr val="accent3">
                  <a:lumMod val="75000"/>
                </a:schemeClr>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nSpc>
                <a:spcPct val="90000"/>
              </a:lnSpc>
            </a:pPr>
            <a:r>
              <a:rPr lang="en-US" sz="2400" b="1" dirty="0"/>
              <a:t>New and prototype P3 benefits:</a:t>
            </a:r>
          </a:p>
          <a:p>
            <a:pPr marL="388620" indent="-342900">
              <a:lnSpc>
                <a:spcPct val="90000"/>
              </a:lnSpc>
              <a:buFont typeface="Arial" panose="020B0604020202020204" pitchFamily="34" charset="0"/>
              <a:buChar char="•"/>
            </a:pPr>
            <a:r>
              <a:rPr lang="en-US" sz="2400" dirty="0"/>
              <a:t>Improved fit test &amp; comfort</a:t>
            </a:r>
          </a:p>
          <a:p>
            <a:pPr marL="388620" indent="-342900">
              <a:lnSpc>
                <a:spcPct val="90000"/>
              </a:lnSpc>
              <a:buFont typeface="Arial" panose="020B0604020202020204" pitchFamily="34" charset="0"/>
              <a:buChar char="•"/>
            </a:pPr>
            <a:r>
              <a:rPr lang="en-US" sz="2400" dirty="0"/>
              <a:t>100k required, lasts min 2 years</a:t>
            </a:r>
          </a:p>
          <a:p>
            <a:pPr marL="388620" indent="-342900">
              <a:lnSpc>
                <a:spcPct val="90000"/>
              </a:lnSpc>
              <a:buFont typeface="Arial" panose="020B0604020202020204" pitchFamily="34" charset="0"/>
              <a:buChar char="•"/>
            </a:pPr>
            <a:r>
              <a:rPr lang="en-US" sz="2400" dirty="0"/>
              <a:t>Reduced weight</a:t>
            </a:r>
          </a:p>
          <a:p>
            <a:pPr>
              <a:lnSpc>
                <a:spcPct val="90000"/>
              </a:lnSpc>
            </a:pPr>
            <a:r>
              <a:rPr lang="en-US" sz="2800" b="1" dirty="0"/>
              <a:t>But – </a:t>
            </a:r>
            <a:r>
              <a:rPr lang="en-US" sz="2000" b="1" i="1" dirty="0"/>
              <a:t>no cleaning standards &amp; HSG53</a:t>
            </a:r>
          </a:p>
          <a:p>
            <a:pPr>
              <a:lnSpc>
                <a:spcPct val="90000"/>
              </a:lnSpc>
            </a:pPr>
            <a:endParaRPr lang="en-US" sz="2000" b="1" dirty="0"/>
          </a:p>
          <a:p>
            <a:pPr>
              <a:lnSpc>
                <a:spcPct val="90000"/>
              </a:lnSpc>
            </a:pPr>
            <a:endParaRPr lang="en-US" sz="2800" dirty="0"/>
          </a:p>
        </p:txBody>
      </p:sp>
    </p:spTree>
    <p:extLst>
      <p:ext uri="{BB962C8B-B14F-4D97-AF65-F5344CB8AC3E}">
        <p14:creationId xmlns:p14="http://schemas.microsoft.com/office/powerpoint/2010/main" val="30823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6800"/>
          </a:xfrm>
        </p:spPr>
        <p:txBody>
          <a:bodyPr rtlCol="0" anchor="ctr">
            <a:normAutofit/>
          </a:bodyPr>
          <a:lstStyle/>
          <a:p>
            <a:pPr rtl="0"/>
            <a:r>
              <a:rPr lang="en-GB" sz="4300" b="1" dirty="0">
                <a:ln w="12700">
                  <a:solidFill>
                    <a:schemeClr val="accent2">
                      <a:shade val="90000"/>
                      <a:satMod val="150000"/>
                    </a:schemeClr>
                  </a:solidFill>
                </a:ln>
                <a:solidFill>
                  <a:schemeClr val="accent2"/>
                </a:solidFill>
              </a:rPr>
              <a:t>Eye Protection – EN166 </a:t>
            </a:r>
          </a:p>
        </p:txBody>
      </p:sp>
      <p:sp>
        <p:nvSpPr>
          <p:cNvPr id="9" name="Content Placeholder 2">
            <a:extLst>
              <a:ext uri="{FF2B5EF4-FFF2-40B4-BE49-F238E27FC236}">
                <a16:creationId xmlns:a16="http://schemas.microsoft.com/office/drawing/2014/main" id="{A94878D0-CDBC-5FD6-01A0-E660F9BB880E}"/>
              </a:ext>
            </a:extLst>
          </p:cNvPr>
          <p:cNvSpPr txBox="1">
            <a:spLocks/>
          </p:cNvSpPr>
          <p:nvPr/>
        </p:nvSpPr>
        <p:spPr>
          <a:xfrm>
            <a:off x="2694604" y="2239296"/>
            <a:ext cx="3401396" cy="4197096"/>
          </a:xfrm>
          <a:prstGeom prst="rect">
            <a:avLst/>
          </a:prstGeom>
        </p:spPr>
        <p:txBody>
          <a:bodyPr vert="horz" rtlCol="0" anchor="t">
            <a:noAutofit/>
          </a:bodyPr>
          <a:lstStyle>
            <a:lvl1pPr marL="45720" indent="0" algn="l" rtl="0" eaLnBrk="1" latinLnBrk="0" hangingPunct="1">
              <a:spcBef>
                <a:spcPts val="300"/>
              </a:spcBef>
              <a:buClr>
                <a:schemeClr val="accent3">
                  <a:lumMod val="75000"/>
                </a:schemeClr>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nSpc>
                <a:spcPct val="90000"/>
              </a:lnSpc>
            </a:pPr>
            <a:r>
              <a:rPr lang="en-US" sz="2400" b="1" dirty="0"/>
              <a:t>Single-use issues:</a:t>
            </a:r>
          </a:p>
          <a:p>
            <a:pPr marL="388620" indent="-342900">
              <a:lnSpc>
                <a:spcPct val="90000"/>
              </a:lnSpc>
              <a:buFont typeface="Arial" panose="020B0604020202020204" pitchFamily="34" charset="0"/>
              <a:buChar char="•"/>
            </a:pPr>
            <a:r>
              <a:rPr lang="en-US" sz="2000" dirty="0"/>
              <a:t>Poor clarity of vision - needles looked bent</a:t>
            </a:r>
          </a:p>
          <a:p>
            <a:pPr marL="388620" indent="-342900">
              <a:lnSpc>
                <a:spcPct val="90000"/>
              </a:lnSpc>
              <a:buFont typeface="Arial" panose="020B0604020202020204" pitchFamily="34" charset="0"/>
              <a:buChar char="•"/>
            </a:pPr>
            <a:r>
              <a:rPr lang="en-US" sz="2000" dirty="0"/>
              <a:t>Possible injury to babies in maternity</a:t>
            </a:r>
          </a:p>
          <a:p>
            <a:pPr marL="388620" indent="-342900">
              <a:lnSpc>
                <a:spcPct val="90000"/>
              </a:lnSpc>
              <a:buFont typeface="Arial" panose="020B0604020202020204" pitchFamily="34" charset="0"/>
              <a:buChar char="•"/>
            </a:pPr>
            <a:r>
              <a:rPr lang="en-US" sz="2000" dirty="0"/>
              <a:t>Fogging</a:t>
            </a:r>
          </a:p>
          <a:p>
            <a:pPr marL="388620" indent="-342900">
              <a:lnSpc>
                <a:spcPct val="90000"/>
              </a:lnSpc>
              <a:buFont typeface="Arial" panose="020B0604020202020204" pitchFamily="34" charset="0"/>
              <a:buChar char="•"/>
            </a:pPr>
            <a:r>
              <a:rPr lang="en-US" sz="2000" dirty="0"/>
              <a:t>Didn’t fit with spectacles</a:t>
            </a:r>
          </a:p>
          <a:p>
            <a:pPr marL="388620" indent="-342900">
              <a:lnSpc>
                <a:spcPct val="90000"/>
              </a:lnSpc>
              <a:buFont typeface="Arial" panose="020B0604020202020204" pitchFamily="34" charset="0"/>
              <a:buChar char="•"/>
            </a:pPr>
            <a:r>
              <a:rPr lang="en-US" sz="2000" dirty="0"/>
              <a:t>Headaches</a:t>
            </a:r>
          </a:p>
          <a:p>
            <a:pPr marL="388620" indent="-342900">
              <a:lnSpc>
                <a:spcPct val="90000"/>
              </a:lnSpc>
              <a:buFont typeface="Arial" panose="020B0604020202020204" pitchFamily="34" charset="0"/>
              <a:buChar char="•"/>
            </a:pPr>
            <a:r>
              <a:rPr lang="en-US" sz="2000" dirty="0"/>
              <a:t>Waste </a:t>
            </a:r>
          </a:p>
          <a:p>
            <a:pPr marL="388620" indent="-342900">
              <a:lnSpc>
                <a:spcPct val="90000"/>
              </a:lnSpc>
              <a:buFont typeface="Arial" panose="020B0604020202020204" pitchFamily="34" charset="0"/>
              <a:buChar char="•"/>
            </a:pPr>
            <a:r>
              <a:rPr lang="en-US" sz="2000" dirty="0"/>
              <a:t>Annual volumes 110m, now 13.6m</a:t>
            </a:r>
            <a:endParaRPr lang="en-US" sz="1700" dirty="0"/>
          </a:p>
          <a:p>
            <a:pPr>
              <a:lnSpc>
                <a:spcPct val="90000"/>
              </a:lnSpc>
            </a:pPr>
            <a:endParaRPr lang="en-US" sz="2800" dirty="0"/>
          </a:p>
        </p:txBody>
      </p:sp>
      <p:pic>
        <p:nvPicPr>
          <p:cNvPr id="6" name="Picture 5" descr="A person wearing a mask and goggles&#10;&#10;Description automatically generated">
            <a:extLst>
              <a:ext uri="{FF2B5EF4-FFF2-40B4-BE49-F238E27FC236}">
                <a16:creationId xmlns:a16="http://schemas.microsoft.com/office/drawing/2014/main" id="{B21D2DD3-1E59-E9E9-C85A-FE320DEADF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645" y="1612490"/>
            <a:ext cx="2431524" cy="2414084"/>
          </a:xfrm>
          <a:prstGeom prst="rect">
            <a:avLst/>
          </a:prstGeom>
        </p:spPr>
      </p:pic>
      <p:sp>
        <p:nvSpPr>
          <p:cNvPr id="10" name="TextBox 9">
            <a:extLst>
              <a:ext uri="{FF2B5EF4-FFF2-40B4-BE49-F238E27FC236}">
                <a16:creationId xmlns:a16="http://schemas.microsoft.com/office/drawing/2014/main" id="{4F1CEF8C-91AA-870A-B026-5C9443F94C86}"/>
              </a:ext>
            </a:extLst>
          </p:cNvPr>
          <p:cNvSpPr txBox="1"/>
          <p:nvPr/>
        </p:nvSpPr>
        <p:spPr>
          <a:xfrm>
            <a:off x="6196232" y="4094487"/>
            <a:ext cx="2743200" cy="400110"/>
          </a:xfrm>
          <a:prstGeom prst="rect">
            <a:avLst/>
          </a:prstGeom>
          <a:noFill/>
        </p:spPr>
        <p:txBody>
          <a:bodyPr wrap="square" rtlCol="0">
            <a:spAutoFit/>
          </a:bodyPr>
          <a:lstStyle/>
          <a:p>
            <a:pPr algn="ctr"/>
            <a:r>
              <a:rPr lang="en-US" sz="2000" b="1" dirty="0"/>
              <a:t>Reusable</a:t>
            </a:r>
            <a:endParaRPr lang="en-GB" sz="2000" b="1" dirty="0"/>
          </a:p>
        </p:txBody>
      </p:sp>
      <p:sp>
        <p:nvSpPr>
          <p:cNvPr id="11" name="TextBox 10">
            <a:extLst>
              <a:ext uri="{FF2B5EF4-FFF2-40B4-BE49-F238E27FC236}">
                <a16:creationId xmlns:a16="http://schemas.microsoft.com/office/drawing/2014/main" id="{C84099DF-A229-D4BF-9DDC-662AA009A7D8}"/>
              </a:ext>
            </a:extLst>
          </p:cNvPr>
          <p:cNvSpPr txBox="1"/>
          <p:nvPr/>
        </p:nvSpPr>
        <p:spPr>
          <a:xfrm>
            <a:off x="306772" y="4094487"/>
            <a:ext cx="2743200" cy="400110"/>
          </a:xfrm>
          <a:prstGeom prst="rect">
            <a:avLst/>
          </a:prstGeom>
          <a:noFill/>
        </p:spPr>
        <p:txBody>
          <a:bodyPr wrap="square" rtlCol="0">
            <a:spAutoFit/>
          </a:bodyPr>
          <a:lstStyle/>
          <a:p>
            <a:pPr algn="ctr"/>
            <a:r>
              <a:rPr lang="en-US" sz="2000" b="1" dirty="0"/>
              <a:t>Single use</a:t>
            </a:r>
            <a:endParaRPr lang="en-GB" sz="2000" b="1" dirty="0"/>
          </a:p>
        </p:txBody>
      </p:sp>
      <p:sp>
        <p:nvSpPr>
          <p:cNvPr id="12" name="Content Placeholder 2">
            <a:extLst>
              <a:ext uri="{FF2B5EF4-FFF2-40B4-BE49-F238E27FC236}">
                <a16:creationId xmlns:a16="http://schemas.microsoft.com/office/drawing/2014/main" id="{60019D0B-7575-1BE6-CD59-9258ED6D9636}"/>
              </a:ext>
            </a:extLst>
          </p:cNvPr>
          <p:cNvSpPr txBox="1">
            <a:spLocks/>
          </p:cNvSpPr>
          <p:nvPr/>
        </p:nvSpPr>
        <p:spPr>
          <a:xfrm>
            <a:off x="6397645" y="4535385"/>
            <a:ext cx="3401396" cy="2212874"/>
          </a:xfrm>
          <a:prstGeom prst="rect">
            <a:avLst/>
          </a:prstGeom>
        </p:spPr>
        <p:txBody>
          <a:bodyPr vert="horz" rtlCol="0" anchor="t">
            <a:noAutofit/>
          </a:bodyPr>
          <a:lstStyle>
            <a:lvl1pPr marL="45720" indent="0" algn="l" rtl="0" eaLnBrk="1" latinLnBrk="0" hangingPunct="1">
              <a:spcBef>
                <a:spcPts val="300"/>
              </a:spcBef>
              <a:buClr>
                <a:schemeClr val="accent3">
                  <a:lumMod val="75000"/>
                </a:schemeClr>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nSpc>
                <a:spcPct val="90000"/>
              </a:lnSpc>
            </a:pPr>
            <a:r>
              <a:rPr lang="en-US" sz="2400" b="1" dirty="0"/>
              <a:t>Reusable benefits:</a:t>
            </a:r>
            <a:endParaRPr lang="en-US" sz="2000" b="1" dirty="0"/>
          </a:p>
          <a:p>
            <a:pPr marL="388620" indent="-342900">
              <a:lnSpc>
                <a:spcPct val="90000"/>
              </a:lnSpc>
              <a:buFont typeface="Arial" panose="020B0604020202020204" pitchFamily="34" charset="0"/>
              <a:buChar char="•"/>
            </a:pPr>
            <a:r>
              <a:rPr lang="en-US" sz="2000" dirty="0"/>
              <a:t>Clarity of vision</a:t>
            </a:r>
          </a:p>
          <a:p>
            <a:pPr marL="388620" indent="-342900">
              <a:lnSpc>
                <a:spcPct val="90000"/>
              </a:lnSpc>
              <a:buFont typeface="Arial" panose="020B0604020202020204" pitchFamily="34" charset="0"/>
              <a:buChar char="•"/>
            </a:pPr>
            <a:r>
              <a:rPr lang="en-US" sz="2000" dirty="0"/>
              <a:t>Anti-fogging</a:t>
            </a:r>
          </a:p>
          <a:p>
            <a:pPr marL="388620" indent="-342900">
              <a:lnSpc>
                <a:spcPct val="90000"/>
              </a:lnSpc>
              <a:buFont typeface="Arial" panose="020B0604020202020204" pitchFamily="34" charset="0"/>
              <a:buChar char="•"/>
            </a:pPr>
            <a:r>
              <a:rPr lang="en-US" sz="2000" dirty="0"/>
              <a:t>Size, fit &amp; comfort – OTG</a:t>
            </a:r>
          </a:p>
          <a:p>
            <a:pPr marL="388620" indent="-342900">
              <a:lnSpc>
                <a:spcPct val="90000"/>
              </a:lnSpc>
              <a:buFont typeface="Arial" panose="020B0604020202020204" pitchFamily="34" charset="0"/>
              <a:buChar char="•"/>
            </a:pPr>
            <a:r>
              <a:rPr lang="en-US" sz="2000" dirty="0"/>
              <a:t>Cost savings £600/2yr/user</a:t>
            </a:r>
          </a:p>
          <a:p>
            <a:pPr marL="388620" indent="-342900">
              <a:lnSpc>
                <a:spcPct val="90000"/>
              </a:lnSpc>
              <a:buFont typeface="Arial" panose="020B0604020202020204" pitchFamily="34" charset="0"/>
              <a:buChar char="•"/>
            </a:pPr>
            <a:r>
              <a:rPr lang="en-US" sz="2000" dirty="0"/>
              <a:t>Reduced waste </a:t>
            </a:r>
            <a:endParaRPr lang="en-US" sz="2000" b="1" dirty="0"/>
          </a:p>
          <a:p>
            <a:pPr>
              <a:lnSpc>
                <a:spcPct val="90000"/>
              </a:lnSpc>
            </a:pPr>
            <a:endParaRPr lang="en-US" sz="2800" dirty="0"/>
          </a:p>
        </p:txBody>
      </p:sp>
      <p:pic>
        <p:nvPicPr>
          <p:cNvPr id="2052" name="Picture 4" descr="Image result for NHS single-use goggles">
            <a:extLst>
              <a:ext uri="{FF2B5EF4-FFF2-40B4-BE49-F238E27FC236}">
                <a16:creationId xmlns:a16="http://schemas.microsoft.com/office/drawing/2014/main" id="{014155EC-9EF3-D388-BC21-D4D69D49B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27" y="4666520"/>
            <a:ext cx="2273014" cy="17020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NHS single-use visors">
            <a:extLst>
              <a:ext uri="{FF2B5EF4-FFF2-40B4-BE49-F238E27FC236}">
                <a16:creationId xmlns:a16="http://schemas.microsoft.com/office/drawing/2014/main" id="{6B97AAC9-63B8-DB6B-8106-1D0C432A3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12" y="2003230"/>
            <a:ext cx="2139035" cy="212386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6651443C-1D7B-A031-56F6-07B3DF7F3F98}"/>
              </a:ext>
            </a:extLst>
          </p:cNvPr>
          <p:cNvSpPr txBox="1">
            <a:spLocks/>
          </p:cNvSpPr>
          <p:nvPr/>
        </p:nvSpPr>
        <p:spPr>
          <a:xfrm>
            <a:off x="4109884" y="6473824"/>
            <a:ext cx="8072285" cy="379254"/>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algn="r"/>
            <a:r>
              <a:rPr lang="en-US" sz="1400" dirty="0"/>
              <a:t>Norwegian Association for Infection Prevention and Control 2024  - Annual Conference 15</a:t>
            </a:r>
            <a:r>
              <a:rPr lang="en-US" sz="1400" baseline="30000" dirty="0"/>
              <a:t>th</a:t>
            </a:r>
            <a:r>
              <a:rPr lang="en-US" sz="1400" dirty="0"/>
              <a:t> October 2024</a:t>
            </a:r>
            <a:endParaRPr lang="en-GB" sz="1400" dirty="0"/>
          </a:p>
        </p:txBody>
      </p:sp>
      <p:pic>
        <p:nvPicPr>
          <p:cNvPr id="5" name="Picture 4" descr="A white safety goggles on a grey surface&#10;&#10;Description automatically generated">
            <a:extLst>
              <a:ext uri="{FF2B5EF4-FFF2-40B4-BE49-F238E27FC236}">
                <a16:creationId xmlns:a16="http://schemas.microsoft.com/office/drawing/2014/main" id="{2A01AD1B-2CAB-44FC-6A80-596324A387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6102" y="1216177"/>
            <a:ext cx="2872943" cy="2261401"/>
          </a:xfrm>
          <a:prstGeom prst="rect">
            <a:avLst/>
          </a:prstGeom>
        </p:spPr>
      </p:pic>
      <p:pic>
        <p:nvPicPr>
          <p:cNvPr id="16" name="Picture 15" descr="A pair of white glasses&#10;&#10;Description automatically generated">
            <a:extLst>
              <a:ext uri="{FF2B5EF4-FFF2-40B4-BE49-F238E27FC236}">
                <a16:creationId xmlns:a16="http://schemas.microsoft.com/office/drawing/2014/main" id="{D15C700F-D177-7E3E-E506-6BD7E469BB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6102" y="3508157"/>
            <a:ext cx="2870171" cy="1989907"/>
          </a:xfrm>
          <a:prstGeom prst="rect">
            <a:avLst/>
          </a:prstGeom>
        </p:spPr>
      </p:pic>
      <p:sp>
        <p:nvSpPr>
          <p:cNvPr id="19" name="Content Placeholder 2">
            <a:extLst>
              <a:ext uri="{FF2B5EF4-FFF2-40B4-BE49-F238E27FC236}">
                <a16:creationId xmlns:a16="http://schemas.microsoft.com/office/drawing/2014/main" id="{D5AE4F86-D23E-321F-1B85-6DA1FEA42FC8}"/>
              </a:ext>
            </a:extLst>
          </p:cNvPr>
          <p:cNvSpPr txBox="1">
            <a:spLocks/>
          </p:cNvSpPr>
          <p:nvPr/>
        </p:nvSpPr>
        <p:spPr>
          <a:xfrm>
            <a:off x="9799041" y="5596705"/>
            <a:ext cx="2287761" cy="771830"/>
          </a:xfrm>
          <a:prstGeom prst="rect">
            <a:avLst/>
          </a:prstGeom>
        </p:spPr>
        <p:txBody>
          <a:bodyPr vert="horz" rtlCol="0" anchor="t">
            <a:noAutofit/>
          </a:bodyPr>
          <a:lstStyle>
            <a:lvl1pPr marL="45720" indent="0" algn="l" rtl="0" eaLnBrk="1" latinLnBrk="0" hangingPunct="1">
              <a:spcBef>
                <a:spcPts val="300"/>
              </a:spcBef>
              <a:buClr>
                <a:schemeClr val="accent3">
                  <a:lumMod val="75000"/>
                </a:schemeClr>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nSpc>
                <a:spcPct val="90000"/>
              </a:lnSpc>
            </a:pPr>
            <a:r>
              <a:rPr lang="en-US" sz="2800" b="1" dirty="0"/>
              <a:t>But</a:t>
            </a:r>
            <a:r>
              <a:rPr lang="en-US" sz="2400" b="1" dirty="0"/>
              <a:t> – </a:t>
            </a:r>
            <a:r>
              <a:rPr lang="en-US" sz="2000" b="1" i="1" dirty="0"/>
              <a:t>no cleaning </a:t>
            </a:r>
          </a:p>
          <a:p>
            <a:pPr>
              <a:lnSpc>
                <a:spcPct val="90000"/>
              </a:lnSpc>
            </a:pPr>
            <a:r>
              <a:rPr lang="en-US" sz="2000" b="1" i="1" dirty="0"/>
              <a:t>standards?</a:t>
            </a:r>
            <a:endParaRPr lang="en-US" sz="2000" b="1" dirty="0"/>
          </a:p>
        </p:txBody>
      </p:sp>
    </p:spTree>
    <p:extLst>
      <p:ext uri="{BB962C8B-B14F-4D97-AF65-F5344CB8AC3E}">
        <p14:creationId xmlns:p14="http://schemas.microsoft.com/office/powerpoint/2010/main" val="101675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PCC World Water Day - Draft v0.4 21 03 2024" id="{25A0DB24-2438-43B6-98A8-E301886EA577}" vid="{22755283-6161-4E71-9F03-E1EF0FB74679}"/>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71354</TotalTime>
  <Words>1854</Words>
  <Application>Microsoft Office PowerPoint</Application>
  <PresentationFormat>Widescreen</PresentationFormat>
  <Paragraphs>266</Paragraphs>
  <Slides>21</Slides>
  <Notes>15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Avenir Next LT Pro</vt:lpstr>
      <vt:lpstr>Calibri</vt:lpstr>
      <vt:lpstr>Georgia</vt:lpstr>
      <vt:lpstr>Symbol</vt:lpstr>
      <vt:lpstr>Wingdings 2</vt:lpstr>
      <vt:lpstr>Training presentation</vt:lpstr>
      <vt:lpstr>Norwegian Association for Infection Prevention and Control 2024  - Annual Conference Why is single use PPE still so prevalent?  </vt:lpstr>
      <vt:lpstr>Agenda</vt:lpstr>
      <vt:lpstr>Introduction</vt:lpstr>
      <vt:lpstr>What constitutes single-use PPE?</vt:lpstr>
      <vt:lpstr>Aprons – BS EN7765-1:2004, BS EN6383-2:2004</vt:lpstr>
      <vt:lpstr>Gowns – EN13795:2019</vt:lpstr>
      <vt:lpstr>TIIR Mask – EN14683:2019 </vt:lpstr>
      <vt:lpstr>Respirators – EN149, EN140 &amp; EN143, EN1827 </vt:lpstr>
      <vt:lpstr>Eye Protection – EN166 </vt:lpstr>
      <vt:lpstr>Gloves – EN420, EN455 </vt:lpstr>
      <vt:lpstr>Why does it matter?</vt:lpstr>
      <vt:lpstr>Potential benefits of reusable PPE</vt:lpstr>
      <vt:lpstr>What are the barriers to reusable PPE?</vt:lpstr>
      <vt:lpstr>More barriers to reusable PPE?</vt:lpstr>
      <vt:lpstr>Solutions to the barriers to reusable PPE?</vt:lpstr>
      <vt:lpstr>Solutions to the barriers to reusable PPE?</vt:lpstr>
      <vt:lpstr>What are the barriers to reusable?</vt:lpstr>
      <vt:lpstr>Summary</vt:lpstr>
      <vt:lpstr>Summary of user surveys</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Reprocessing Reusable Anaesthetic Masks  With UV-C</dc:title>
  <dc:creator>Paul Chivers</dc:creator>
  <cp:lastModifiedBy>Paul Chivers</cp:lastModifiedBy>
  <cp:revision>195</cp:revision>
  <dcterms:created xsi:type="dcterms:W3CDTF">2024-01-29T15:43:21Z</dcterms:created>
  <dcterms:modified xsi:type="dcterms:W3CDTF">2024-10-14T15:02:06Z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